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5"/>
    <p:sldMasterId id="2147483662" r:id="rId6"/>
  </p:sldMasterIdLst>
  <p:notesMasterIdLst>
    <p:notesMasterId r:id="rId36"/>
  </p:notesMasterIdLst>
  <p:sldIdLst>
    <p:sldId id="275" r:id="rId7"/>
    <p:sldId id="265" r:id="rId8"/>
    <p:sldId id="365" r:id="rId9"/>
    <p:sldId id="366" r:id="rId10"/>
    <p:sldId id="368" r:id="rId11"/>
    <p:sldId id="315" r:id="rId12"/>
    <p:sldId id="369" r:id="rId13"/>
    <p:sldId id="317" r:id="rId14"/>
    <p:sldId id="371" r:id="rId15"/>
    <p:sldId id="338" r:id="rId16"/>
    <p:sldId id="374" r:id="rId17"/>
    <p:sldId id="321" r:id="rId18"/>
    <p:sldId id="372" r:id="rId19"/>
    <p:sldId id="373" r:id="rId20"/>
    <p:sldId id="375" r:id="rId21"/>
    <p:sldId id="377" r:id="rId22"/>
    <p:sldId id="376" r:id="rId23"/>
    <p:sldId id="342" r:id="rId24"/>
    <p:sldId id="343" r:id="rId25"/>
    <p:sldId id="378" r:id="rId26"/>
    <p:sldId id="337" r:id="rId27"/>
    <p:sldId id="362" r:id="rId28"/>
    <p:sldId id="379" r:id="rId29"/>
    <p:sldId id="380" r:id="rId30"/>
    <p:sldId id="383" r:id="rId31"/>
    <p:sldId id="382" r:id="rId32"/>
    <p:sldId id="347" r:id="rId33"/>
    <p:sldId id="381" r:id="rId34"/>
    <p:sldId id="361" r:id="rId35"/>
  </p:sldIdLst>
  <p:sldSz cx="12192000" cy="6858000"/>
  <p:notesSz cx="6858000" cy="9144000"/>
  <p:defaultTextStyle>
    <a:defPPr>
      <a:defRPr lang="nl-NL"/>
    </a:defPPr>
    <a:lvl1pPr algn="l" rtl="0" fontAlgn="base">
      <a:spcBef>
        <a:spcPct val="50000"/>
      </a:spcBef>
      <a:spcAft>
        <a:spcPct val="0"/>
      </a:spcAft>
      <a:defRPr sz="16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16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16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16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16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BFC5"/>
    <a:srgbClr val="FFFFFF"/>
    <a:srgbClr val="E6E6E6"/>
    <a:srgbClr val="5BC4BE"/>
    <a:srgbClr val="2CB3DA"/>
    <a:srgbClr val="F1F8F9"/>
    <a:srgbClr val="009790"/>
    <a:srgbClr val="00B6AE"/>
    <a:srgbClr val="E32119"/>
    <a:srgbClr val="F1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2E50AD-168B-4327-A223-AB7A72F5A8EF}" v="208" dt="2025-06-26T14:50:30.888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Stijl, thema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3557" autoAdjust="0"/>
  </p:normalViewPr>
  <p:slideViewPr>
    <p:cSldViewPr snapToGrid="0">
      <p:cViewPr>
        <p:scale>
          <a:sx n="66" d="100"/>
          <a:sy n="66" d="100"/>
        </p:scale>
        <p:origin x="636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3BA07127-2A88-F858-5B7C-F264EBFBF87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</a:defRPr>
            </a:lvl1pPr>
          </a:lstStyle>
          <a:p>
            <a:endParaRPr lang="nl-NL" altLang="nl-NL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8AB36FDA-85A1-2D25-DAF6-F498DC80F88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</a:defRPr>
            </a:lvl1pPr>
          </a:lstStyle>
          <a:p>
            <a:endParaRPr lang="nl-NL" altLang="nl-NL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06CF2C11-CBBB-C748-F470-FEECF4C26A3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BBDD2641-F32F-9F2E-3234-DC1443761AE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B82883A3-094F-1B66-C34D-0CB91025355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</a:defRPr>
            </a:lvl1pPr>
          </a:lstStyle>
          <a:p>
            <a:endParaRPr lang="nl-NL" altLang="nl-NL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31FD528C-0309-20F8-CD33-80126B7337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</a:defRPr>
            </a:lvl1pPr>
          </a:lstStyle>
          <a:p>
            <a:fld id="{5D1466F8-9736-441D-9613-F55362B90F17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1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41427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06020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5D3A9-B516-0C20-C381-5DDEC0E4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414A926-A856-DD0E-F5F1-806FA0FB7D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FE21A56-6304-92A4-D936-4EC7474CF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0A7CE7A-E6CF-87F6-99D7-2AEBFC4E4D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5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56658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EBD77-5CE5-CC54-265F-85302A127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3C6E64C-C08F-DF61-3944-CB70BDEF7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A43DC69-B0D4-64FE-E131-685B8CB37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EFE0A5D-63CD-4F4C-E2FE-FB9FE4B87B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86071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E083D-F2DA-B621-C592-58B51829B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9956ECF-9AFD-2C39-AAB7-F0774D8A52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E00D3A9-2F2B-1E3C-F9AA-82CA8EF3E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226EADB-2B81-440D-5D44-0B47C676B8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8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03219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83C30-35EC-B353-8948-0223C1EB5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619E2BE-01ED-C33A-AACE-A3FE08BB2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2FF732E-4155-12C4-2296-FD893FA538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AFDD9A9-8C89-E74E-1EA9-9C78CB0C1D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9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61868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53FC8-A30B-A7BE-9E7B-5E17307B9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462F621-07D5-DA92-9AA1-D01EAAAB49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48F6A8D-8E13-119D-3507-6D5BEA9814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8C39A99-CD14-F2B5-3BA5-2B4CF10102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10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2415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BEB03-FF93-9D62-58F3-7FA2378B0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A74A494-F161-F662-FEDB-C5B6CE52FA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72DB9F5-9D38-D666-6C18-E5C9677E9D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49485EE-0126-1C28-4FA4-32D6963C55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11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52486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AAB6D-2EF3-337F-22F8-F84AB27F6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84D5B78-1142-A240-42C1-B945EFE4F1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B9474AA-4DD9-8EC3-F7C9-90C5672E0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4844BD5-D776-8BE5-C478-0C4E70EED0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12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36566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9B2B0-C4B8-6EF2-7BC1-16E812960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3C6D56C-EB2D-CB69-E20E-047F58FD58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EC1348A-60EB-2173-A2CC-FE0B3E582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E37AE14-D5DA-C8E1-8B52-A791C60963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13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837062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DA042-8C0B-566C-1284-630FC8405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474FF64-1B5E-90C4-B210-FC3985433D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B14DF63-96AE-880D-4DAF-3908D986CD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8985393-210C-0D22-9922-F25521DB3E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14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242497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A1EA6-88FD-6250-B3F5-0B98D0FAC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6DB5A12-6D0E-E09B-C49A-76B9051B20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361C319-698A-46B5-E149-6DA81E1B9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44EEEFA-AA50-27BA-2B54-25183DFE22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15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593701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84C5F-D453-B239-EBB5-C573BC13A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9F5F067-5580-F563-4C84-060D9DA646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A23D814-FCC6-2183-A9AF-686543F89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B8BB591-2F41-A14F-F949-62CB81CCB8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18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16684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DFF2F-569B-6464-06DD-C5B9A9715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4A52DE0-461C-671B-ABFE-DD09B8300D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4DBB000-1FBD-8613-571B-CB1BD3D24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5997047-1894-2DB4-EEAC-815CA9CE97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19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510002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DCC53-19EE-687C-81A3-33E1BA818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5460FE1-A79D-AF8A-D095-EDEBB78D4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8F0FBD1-1FFC-32EB-4EB2-FE31F10F59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EE4090A-6161-317F-94E8-4A0DB620B3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20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388817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CA1CE-6203-02B1-7C9D-9EAFAA975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83AAD81-4AFD-9665-F1A5-FF49583F3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C67DC4E-FA82-1F6F-ECE0-DF63BA243B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616D277-438B-A2A6-B91D-772076D0CD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25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235722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3E488-DDEE-64E9-C212-11313EC4F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A16956C-8E31-2A68-98CA-93340A0FF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C1049B5-2BA1-8F22-FC54-231FF970E7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9663EEE-D14E-98B2-4A2F-F8D35D41F0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26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86684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9A4C4-22DA-2BBD-CD3F-285480C99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968DE12-80BA-2B61-7618-D44153B70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560EE92-E3FE-989E-E26D-4BC28F2BD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F28EF2F-FEDE-2C8D-02D4-9A857B8B7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27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788705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BC99C-861C-977A-7703-C7F0403CE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8E41C18-2C69-3BD7-F0AD-9243417365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0016FB2-B4EE-4E65-71D8-EDEDE1B64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3FB95C4-D59D-95C9-F3AB-D2743627E0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28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326305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466F8-9736-441D-9613-F55362B90F17}" type="slidenum">
              <a:rPr lang="nl-NL" altLang="nl-NL" smtClean="0"/>
              <a:pPr/>
              <a:t>29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53899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C53A4C-E9A2-EA16-71C9-6D54125D36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9A9A7A8-8830-E6D8-C08A-C83C4AE9A7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724053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4AF4A9-A84C-C27C-4A52-21D5DD7EC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9628610-CE77-987A-97F5-61F9CA55D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778744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EB8A5C-7BFF-103E-CAB4-871D4D326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6380061-7A12-D528-5276-D97FD9832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38269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A7C362-B22E-3D6C-D877-45B47A760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6191D2-4A5A-0290-154F-164B443F5D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13B70A9-73AA-93DB-03E5-74A6F64C0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93444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6C3182-41CA-55E3-9031-15E1563D8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BD6F479-04DC-5B51-3B9B-A07A598DCF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7D1BADE-3ECC-D25A-02C9-4143C455A7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5D03F35-8684-57C1-5CB5-6B8B2DD870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190677D-2099-A523-FAAB-6BCCE2BF90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43086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A7358B-4D84-FF28-C8A9-4DC73A1C2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564206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3749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E07846-3FAC-7D66-005C-F7EA4A4CD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A93113-FAEC-96F3-E130-2A0311EF0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2D208CD-AEEC-41C7-6492-691DD7F8E5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470885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B89BF6-7611-5742-C28C-2B408512D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97A2E37-9104-D662-A21D-F27724763B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5AEDF43-F052-F023-D386-03EA077E2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80468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2043C3-3F1C-0D11-D15A-89D97ADD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0FF5E5D-6A9F-9AFB-D61C-D3A7E4D9F7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144491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5AB29F7-BDF9-51E8-BD11-3E53627AD8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1825625"/>
            <a:ext cx="2628900" cy="43513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5380131-7DED-C381-942B-5B6FA1070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1825625"/>
            <a:ext cx="76835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82297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92840-5690-9AD6-024E-E96804D8C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5741AE1-FC42-A803-7D56-68A1778C83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14800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806797-13F1-C688-FAD6-5A01F568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BEDBD6-722C-83E8-217C-C5CD4A44C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42981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16554-D69F-27BC-D878-7423381F5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5AD1F55-A217-BCC9-2726-B51741329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013849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13FFAA-54AB-D76F-D55C-A529D35B5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7D549B-EAF4-4503-E54D-B04EC9DF9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3068639"/>
            <a:ext cx="5384800" cy="305752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7B24D47-7177-3718-D3CD-F0908C129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3068639"/>
            <a:ext cx="5384800" cy="305752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5758939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825BFB-8FE1-011B-FE28-7A89A05A7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C40B3C5-E7D9-39B4-BC58-80972FC24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1248822-7383-55C4-513A-C0BA0339D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6996341-6376-E3C5-03D3-23402894D1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A76116A-8FDC-AD37-37E5-E2DE2C7922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16291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08191B-376F-242A-4FD1-8A867991A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268352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88946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86F2C-15E5-3A6D-5D03-35774A08B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24B207E-BE87-E95E-C66D-C1C052BD2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167143C-F806-BF25-5C2D-E2D061A349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76347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D20A89-9146-A51B-FC70-E1E9DD2A1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E0F1D7A-D6CE-456E-8DB2-7F3727CE3B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0E13197-2C90-3ED1-6646-DF26AE974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14238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E6A117-FA1C-3F41-559B-8CBA1E68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813DE49-8327-5A88-2949-1D38D134F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448936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95EAE10-A701-2D3C-A453-89B50089E6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51900" y="1700213"/>
            <a:ext cx="2745317" cy="4425950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38799D8-905B-3B93-EE5F-FFB665EDBE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1" y="1700213"/>
            <a:ext cx="8039100" cy="44259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108190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016" name="Picture 8">
            <a:extLst>
              <a:ext uri="{FF2B5EF4-FFF2-40B4-BE49-F238E27FC236}">
                <a16:creationId xmlns:a16="http://schemas.microsoft.com/office/drawing/2014/main" id="{5DECCF19-2653-F051-85D6-68F2D8A5A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5" b="26817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3011" name="Rectangle 3">
            <a:extLst>
              <a:ext uri="{FF2B5EF4-FFF2-40B4-BE49-F238E27FC236}">
                <a16:creationId xmlns:a16="http://schemas.microsoft.com/office/drawing/2014/main" id="{BDFFE3AF-F8C9-7546-A5C9-2DDBF0A67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60800"/>
            <a:ext cx="12192000" cy="2305050"/>
          </a:xfrm>
          <a:prstGeom prst="rect">
            <a:avLst/>
          </a:prstGeom>
          <a:solidFill>
            <a:srgbClr val="34B4E4">
              <a:alpha val="85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sz="1600"/>
          </a:p>
        </p:txBody>
      </p:sp>
      <p:sp>
        <p:nvSpPr>
          <p:cNvPr id="683012" name="Text Box 4">
            <a:extLst>
              <a:ext uri="{FF2B5EF4-FFF2-40B4-BE49-F238E27FC236}">
                <a16:creationId xmlns:a16="http://schemas.microsoft.com/office/drawing/2014/main" id="{EE196E37-09CF-AA21-D354-BE812457E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785" y="4149725"/>
            <a:ext cx="10560049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nl-NL" altLang="nl-NL" sz="1600"/>
              <a:t>Presentatie</a:t>
            </a:r>
          </a:p>
        </p:txBody>
      </p:sp>
      <p:sp>
        <p:nvSpPr>
          <p:cNvPr id="683013" name="Rectangle 5">
            <a:extLst>
              <a:ext uri="{FF2B5EF4-FFF2-40B4-BE49-F238E27FC236}">
                <a16:creationId xmlns:a16="http://schemas.microsoft.com/office/drawing/2014/main" id="{91BE8EEA-690C-D7A5-D7D7-FD0B2C1576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02784" y="4581525"/>
            <a:ext cx="1008168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br>
              <a:rPr lang="nl-NL" altLang="nl-NL"/>
            </a:br>
            <a:br>
              <a:rPr lang="nl-NL" altLang="nl-NL"/>
            </a:br>
            <a:endParaRPr lang="nl-NL" altLang="nl-NL"/>
          </a:p>
        </p:txBody>
      </p:sp>
      <p:sp>
        <p:nvSpPr>
          <p:cNvPr id="683014" name="Rectangle 6">
            <a:extLst>
              <a:ext uri="{FF2B5EF4-FFF2-40B4-BE49-F238E27FC236}">
                <a16:creationId xmlns:a16="http://schemas.microsoft.com/office/drawing/2014/main" id="{E1AC2FC2-E50D-7D77-AE9D-DCE8FE36B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65850"/>
            <a:ext cx="12192000" cy="692150"/>
          </a:xfrm>
          <a:prstGeom prst="rect">
            <a:avLst/>
          </a:prstGeom>
          <a:solidFill>
            <a:srgbClr val="B1C800">
              <a:alpha val="85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sz="1600"/>
          </a:p>
        </p:txBody>
      </p:sp>
      <p:sp>
        <p:nvSpPr>
          <p:cNvPr id="683015" name="Text Box 7">
            <a:extLst>
              <a:ext uri="{FF2B5EF4-FFF2-40B4-BE49-F238E27FC236}">
                <a16:creationId xmlns:a16="http://schemas.microsoft.com/office/drawing/2014/main" id="{BD572FD4-8438-039A-B8E4-DCBFA932A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784" y="6308725"/>
            <a:ext cx="3266016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nl-NL" altLang="nl-NL" sz="1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16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719" name="Picture 7">
            <a:extLst>
              <a:ext uri="{FF2B5EF4-FFF2-40B4-BE49-F238E27FC236}">
                <a16:creationId xmlns:a16="http://schemas.microsoft.com/office/drawing/2014/main" id="{5EB4D299-FDB3-7FD6-86D1-4235F133F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5" t="2016" b="81857"/>
          <a:stretch>
            <a:fillRect/>
          </a:stretch>
        </p:blipFill>
        <p:spPr bwMode="auto">
          <a:xfrm>
            <a:off x="0" y="0"/>
            <a:ext cx="121920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9715" name="Rectangle 3">
            <a:extLst>
              <a:ext uri="{FF2B5EF4-FFF2-40B4-BE49-F238E27FC236}">
                <a16:creationId xmlns:a16="http://schemas.microsoft.com/office/drawing/2014/main" id="{129F5FAB-38F7-E4C8-55D5-491522ED67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700213"/>
            <a:ext cx="10972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Kop 1 van dia</a:t>
            </a:r>
          </a:p>
        </p:txBody>
      </p:sp>
      <p:sp>
        <p:nvSpPr>
          <p:cNvPr id="499716" name="Rectangle 4">
            <a:extLst>
              <a:ext uri="{FF2B5EF4-FFF2-40B4-BE49-F238E27FC236}">
                <a16:creationId xmlns:a16="http://schemas.microsoft.com/office/drawing/2014/main" id="{E7226C66-ED03-9E65-A594-9D9C4E119E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3068639"/>
            <a:ext cx="10972800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b="1" kern="1200">
          <a:solidFill>
            <a:srgbClr val="00979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09790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09790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09790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09790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9790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9790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9790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9790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microsoft.com/office/2007/relationships/hdphoto" Target="../media/hdphoto4.wdp"/><Relationship Id="rId9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3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microsoft.com/office/2007/relationships/hdphoto" Target="../media/hdphoto4.wdp"/><Relationship Id="rId9" Type="http://schemas.openxmlformats.org/officeDocument/2006/relationships/image" Target="../media/image14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5.wdp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5.wdp"/><Relationship Id="rId5" Type="http://schemas.openxmlformats.org/officeDocument/2006/relationships/image" Target="../media/image52.png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6.wdp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>
            <a:extLst>
              <a:ext uri="{FF2B5EF4-FFF2-40B4-BE49-F238E27FC236}">
                <a16:creationId xmlns:a16="http://schemas.microsoft.com/office/drawing/2014/main" id="{9EA89261-1022-34B1-CBF9-C1D180AE42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02783" y="4581525"/>
            <a:ext cx="10354111" cy="1295400"/>
          </a:xfrm>
        </p:spPr>
        <p:txBody>
          <a:bodyPr/>
          <a:lstStyle/>
          <a:p>
            <a:r>
              <a:rPr lang="nl-NL" altLang="nl-NL" sz="2400" dirty="0"/>
              <a:t>Informatiebijeenkomst</a:t>
            </a:r>
          </a:p>
        </p:txBody>
      </p:sp>
      <p:sp>
        <p:nvSpPr>
          <p:cNvPr id="771076" name="Text Box 4">
            <a:extLst>
              <a:ext uri="{FF2B5EF4-FFF2-40B4-BE49-F238E27FC236}">
                <a16:creationId xmlns:a16="http://schemas.microsoft.com/office/drawing/2014/main" id="{5F5DFD0C-925E-C1A4-ADAC-9625343F1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500" y="6308725"/>
            <a:ext cx="2736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nl-NL" altLang="nl-NL" dirty="0"/>
              <a:t>30 juni 2025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3F673243-0144-AC46-E631-B2320F4D8592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3E51D94-27D8-DF6B-6666-E73944C32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015" name="Rectangle 39">
            <a:extLst>
              <a:ext uri="{FF2B5EF4-FFF2-40B4-BE49-F238E27FC236}">
                <a16:creationId xmlns:a16="http://schemas.microsoft.com/office/drawing/2014/main" id="{3707D807-4119-7244-346A-E0A51A761A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/>
              <a:t>Programma</a:t>
            </a:r>
          </a:p>
        </p:txBody>
      </p:sp>
      <p:sp>
        <p:nvSpPr>
          <p:cNvPr id="511016" name="Rectangle 40">
            <a:extLst>
              <a:ext uri="{FF2B5EF4-FFF2-40B4-BE49-F238E27FC236}">
                <a16:creationId xmlns:a16="http://schemas.microsoft.com/office/drawing/2014/main" id="{6B3BB937-7254-E18E-170B-BDB5C7F3CB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738439"/>
            <a:ext cx="10972800" cy="3341686"/>
          </a:xfrm>
        </p:spPr>
        <p:txBody>
          <a:bodyPr/>
          <a:lstStyle/>
          <a:p>
            <a:r>
              <a:rPr lang="nl-NL" dirty="0"/>
              <a:t>Ontwikkeling </a:t>
            </a:r>
            <a:r>
              <a:rPr lang="nl-NL" dirty="0" err="1"/>
              <a:t>Croonstadtlaan</a:t>
            </a:r>
            <a:r>
              <a:rPr lang="nl-NL" dirty="0"/>
              <a:t> 111</a:t>
            </a:r>
          </a:p>
          <a:p>
            <a:r>
              <a:rPr lang="nl-NL" dirty="0"/>
              <a:t>Nieuw gemeentehuis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77B18A6D-86D8-C197-3621-7543D0BB0CF2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233281E-A1F0-21F7-7A38-1C0A45C78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7D513C86-7F9B-41BB-08E8-F7EC9994FBBA}"/>
              </a:ext>
            </a:extLst>
          </p:cNvPr>
          <p:cNvSpPr txBox="1"/>
          <p:nvPr/>
        </p:nvSpPr>
        <p:spPr>
          <a:xfrm>
            <a:off x="9346096" y="5993496"/>
            <a:ext cx="2551043" cy="58477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rgbClr val="5BC4BE"/>
                </a:solidFill>
              </a:rPr>
              <a:t>Vragen? Stel ze gerust tussendoor!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33113A85-F824-81F3-500E-CB56605E1194}"/>
              </a:ext>
            </a:extLst>
          </p:cNvPr>
          <p:cNvSpPr/>
          <p:nvPr/>
        </p:nvSpPr>
        <p:spPr bwMode="auto">
          <a:xfrm>
            <a:off x="0" y="0"/>
            <a:ext cx="12192000" cy="1638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666E724-F518-62A7-B6D5-74C893BD525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85000"/>
          </a:blip>
          <a:stretch>
            <a:fillRect/>
          </a:stretch>
        </p:blipFill>
        <p:spPr>
          <a:xfrm>
            <a:off x="0" y="-95250"/>
            <a:ext cx="12192000" cy="8103219"/>
          </a:xfrm>
          <a:prstGeom prst="rect">
            <a:avLst/>
          </a:prstGeom>
        </p:spPr>
      </p:pic>
      <p:pic>
        <p:nvPicPr>
          <p:cNvPr id="8" name="Graphic 7" descr="Markering met effen opvulling">
            <a:extLst>
              <a:ext uri="{FF2B5EF4-FFF2-40B4-BE49-F238E27FC236}">
                <a16:creationId xmlns:a16="http://schemas.microsoft.com/office/drawing/2014/main" id="{845244D0-0878-0387-8340-C624E213F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28975" y="3041959"/>
            <a:ext cx="914400" cy="914400"/>
          </a:xfrm>
          <a:prstGeom prst="rect">
            <a:avLst/>
          </a:prstGeom>
        </p:spPr>
      </p:pic>
      <p:pic>
        <p:nvPicPr>
          <p:cNvPr id="10" name="Graphic 9" descr="Markering met effen opvulling">
            <a:extLst>
              <a:ext uri="{FF2B5EF4-FFF2-40B4-BE49-F238E27FC236}">
                <a16:creationId xmlns:a16="http://schemas.microsoft.com/office/drawing/2014/main" id="{359FB1E5-07ED-0D6E-191F-8F64BBAC90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10150" y="3137209"/>
            <a:ext cx="914400" cy="914400"/>
          </a:xfrm>
          <a:prstGeom prst="rect">
            <a:avLst/>
          </a:prstGeom>
        </p:spPr>
      </p:pic>
      <p:pic>
        <p:nvPicPr>
          <p:cNvPr id="11" name="Graphic 10" descr="Markering met effen opvulling">
            <a:extLst>
              <a:ext uri="{FF2B5EF4-FFF2-40B4-BE49-F238E27FC236}">
                <a16:creationId xmlns:a16="http://schemas.microsoft.com/office/drawing/2014/main" id="{C64EC080-8CCF-71E3-402C-D2169BF6D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0150" y="2127559"/>
            <a:ext cx="914400" cy="914400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F706F19C-45AE-127D-E39B-A7DA431F4AF2}"/>
              </a:ext>
            </a:extLst>
          </p:cNvPr>
          <p:cNvSpPr txBox="1"/>
          <p:nvPr/>
        </p:nvSpPr>
        <p:spPr>
          <a:xfrm>
            <a:off x="8296275" y="2888070"/>
            <a:ext cx="1962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err="1"/>
              <a:t>Vermogenweg</a:t>
            </a:r>
            <a:endParaRPr lang="nl-NL" sz="1400" dirty="0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A707CF82-37B9-8477-C956-CC78965CE549}"/>
              </a:ext>
            </a:extLst>
          </p:cNvPr>
          <p:cNvSpPr txBox="1"/>
          <p:nvPr/>
        </p:nvSpPr>
        <p:spPr>
          <a:xfrm>
            <a:off x="4581525" y="3956359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 err="1"/>
              <a:t>Croonstadtlaan</a:t>
            </a:r>
            <a:r>
              <a:rPr lang="nl-NL" sz="1400" dirty="0"/>
              <a:t> 111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12BF449C-8FAB-E5EA-33CF-66170E83B8B2}"/>
              </a:ext>
            </a:extLst>
          </p:cNvPr>
          <p:cNvSpPr txBox="1"/>
          <p:nvPr/>
        </p:nvSpPr>
        <p:spPr>
          <a:xfrm>
            <a:off x="2590800" y="3882332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Doctor J. van Haarlaan 8</a:t>
            </a:r>
          </a:p>
        </p:txBody>
      </p:sp>
    </p:spTree>
    <p:extLst>
      <p:ext uri="{BB962C8B-B14F-4D97-AF65-F5344CB8AC3E}">
        <p14:creationId xmlns:p14="http://schemas.microsoft.com/office/powerpoint/2010/main" val="2136125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95A0F-D1B2-16FF-14F8-64348C743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377855BB-241B-81E9-7BC3-CE8D233FA3E6}"/>
              </a:ext>
            </a:extLst>
          </p:cNvPr>
          <p:cNvSpPr/>
          <p:nvPr/>
        </p:nvSpPr>
        <p:spPr bwMode="auto">
          <a:xfrm>
            <a:off x="0" y="0"/>
            <a:ext cx="12192000" cy="1638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90DDDF9-D2FD-87C1-F218-E485A4553E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85000"/>
          </a:blip>
          <a:stretch>
            <a:fillRect/>
          </a:stretch>
        </p:blipFill>
        <p:spPr>
          <a:xfrm>
            <a:off x="0" y="-95250"/>
            <a:ext cx="12192000" cy="8103219"/>
          </a:xfrm>
          <a:prstGeom prst="rect">
            <a:avLst/>
          </a:prstGeom>
        </p:spPr>
      </p:pic>
      <p:pic>
        <p:nvPicPr>
          <p:cNvPr id="8" name="Graphic 7" descr="Markering met effen opvulling">
            <a:extLst>
              <a:ext uri="{FF2B5EF4-FFF2-40B4-BE49-F238E27FC236}">
                <a16:creationId xmlns:a16="http://schemas.microsoft.com/office/drawing/2014/main" id="{AABA6549-395E-64E2-8B98-6ECA3C4D0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28975" y="3041959"/>
            <a:ext cx="914400" cy="914400"/>
          </a:xfrm>
          <a:prstGeom prst="rect">
            <a:avLst/>
          </a:prstGeom>
        </p:spPr>
      </p:pic>
      <p:pic>
        <p:nvPicPr>
          <p:cNvPr id="10" name="Graphic 9" descr="Markering met effen opvulling">
            <a:extLst>
              <a:ext uri="{FF2B5EF4-FFF2-40B4-BE49-F238E27FC236}">
                <a16:creationId xmlns:a16="http://schemas.microsoft.com/office/drawing/2014/main" id="{65E55167-CE0A-D0AE-DF58-686E64BE8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10150" y="3137209"/>
            <a:ext cx="914400" cy="914400"/>
          </a:xfrm>
          <a:prstGeom prst="rect">
            <a:avLst/>
          </a:prstGeom>
        </p:spPr>
      </p:pic>
      <p:pic>
        <p:nvPicPr>
          <p:cNvPr id="11" name="Graphic 10" descr="Markering met effen opvulling">
            <a:extLst>
              <a:ext uri="{FF2B5EF4-FFF2-40B4-BE49-F238E27FC236}">
                <a16:creationId xmlns:a16="http://schemas.microsoft.com/office/drawing/2014/main" id="{D3FDD4DF-F1B3-1992-41AD-E61669BA8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0150" y="2127559"/>
            <a:ext cx="914400" cy="914400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AD3C6968-1662-F3F5-6B01-3B9E7D66354F}"/>
              </a:ext>
            </a:extLst>
          </p:cNvPr>
          <p:cNvSpPr txBox="1"/>
          <p:nvPr/>
        </p:nvSpPr>
        <p:spPr>
          <a:xfrm>
            <a:off x="8391525" y="2928623"/>
            <a:ext cx="1962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Gemeentehuis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75AE1153-DA49-2770-9A68-E9926EB30FC5}"/>
              </a:ext>
            </a:extLst>
          </p:cNvPr>
          <p:cNvSpPr txBox="1"/>
          <p:nvPr/>
        </p:nvSpPr>
        <p:spPr>
          <a:xfrm>
            <a:off x="5010150" y="3956359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Woningen+ brede bibliotheek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FF67ADD4-039B-EC47-16E8-043C8A9DD6B8}"/>
              </a:ext>
            </a:extLst>
          </p:cNvPr>
          <p:cNvSpPr txBox="1"/>
          <p:nvPr/>
        </p:nvSpPr>
        <p:spPr>
          <a:xfrm>
            <a:off x="2133600" y="3844438"/>
            <a:ext cx="2057400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Woningen</a:t>
            </a:r>
          </a:p>
        </p:txBody>
      </p:sp>
      <p:sp>
        <p:nvSpPr>
          <p:cNvPr id="2" name="Vrije vorm: vorm 1">
            <a:extLst>
              <a:ext uri="{FF2B5EF4-FFF2-40B4-BE49-F238E27FC236}">
                <a16:creationId xmlns:a16="http://schemas.microsoft.com/office/drawing/2014/main" id="{97EADF78-2F22-F845-7D36-FE02E07D7DAF}"/>
              </a:ext>
            </a:extLst>
          </p:cNvPr>
          <p:cNvSpPr/>
          <p:nvPr/>
        </p:nvSpPr>
        <p:spPr bwMode="auto">
          <a:xfrm>
            <a:off x="5486401" y="2082931"/>
            <a:ext cx="3771900" cy="1817766"/>
          </a:xfrm>
          <a:custGeom>
            <a:avLst/>
            <a:gdLst>
              <a:gd name="connsiteX0" fmla="*/ 0 w 3409950"/>
              <a:gd name="connsiteY0" fmla="*/ 1858830 h 1858830"/>
              <a:gd name="connsiteX1" fmla="*/ 1295400 w 3409950"/>
              <a:gd name="connsiteY1" fmla="*/ 115755 h 1858830"/>
              <a:gd name="connsiteX2" fmla="*/ 3409950 w 3409950"/>
              <a:gd name="connsiteY2" fmla="*/ 306255 h 1858830"/>
              <a:gd name="connsiteX0" fmla="*/ 0 w 3428584"/>
              <a:gd name="connsiteY0" fmla="*/ 2011600 h 2011600"/>
              <a:gd name="connsiteX1" fmla="*/ 1314034 w 3428584"/>
              <a:gd name="connsiteY1" fmla="*/ 115755 h 2011600"/>
              <a:gd name="connsiteX2" fmla="*/ 3428584 w 3428584"/>
              <a:gd name="connsiteY2" fmla="*/ 306255 h 2011600"/>
              <a:gd name="connsiteX0" fmla="*/ 0 w 3549702"/>
              <a:gd name="connsiteY0" fmla="*/ 1958919 h 1958919"/>
              <a:gd name="connsiteX1" fmla="*/ 1314034 w 3549702"/>
              <a:gd name="connsiteY1" fmla="*/ 63074 h 1958919"/>
              <a:gd name="connsiteX2" fmla="*/ 3549702 w 3549702"/>
              <a:gd name="connsiteY2" fmla="*/ 635499 h 1958919"/>
              <a:gd name="connsiteX0" fmla="*/ 0 w 3549702"/>
              <a:gd name="connsiteY0" fmla="*/ 1985981 h 1985981"/>
              <a:gd name="connsiteX1" fmla="*/ 1314034 w 3549702"/>
              <a:gd name="connsiteY1" fmla="*/ 90136 h 1985981"/>
              <a:gd name="connsiteX2" fmla="*/ 3549702 w 3549702"/>
              <a:gd name="connsiteY2" fmla="*/ 662561 h 1985981"/>
              <a:gd name="connsiteX0" fmla="*/ 0 w 3717404"/>
              <a:gd name="connsiteY0" fmla="*/ 1937763 h 1937763"/>
              <a:gd name="connsiteX1" fmla="*/ 1314034 w 3717404"/>
              <a:gd name="connsiteY1" fmla="*/ 41918 h 1937763"/>
              <a:gd name="connsiteX2" fmla="*/ 3717404 w 3717404"/>
              <a:gd name="connsiteY2" fmla="*/ 1286533 h 1937763"/>
              <a:gd name="connsiteX0" fmla="*/ 0 w 3689454"/>
              <a:gd name="connsiteY0" fmla="*/ 2915493 h 2915493"/>
              <a:gd name="connsiteX1" fmla="*/ 1286084 w 3689454"/>
              <a:gd name="connsiteY1" fmla="*/ 41918 h 2915493"/>
              <a:gd name="connsiteX2" fmla="*/ 3689454 w 3689454"/>
              <a:gd name="connsiteY2" fmla="*/ 1286533 h 2915493"/>
              <a:gd name="connsiteX0" fmla="*/ 0 w 3689454"/>
              <a:gd name="connsiteY0" fmla="*/ 2915493 h 2915493"/>
              <a:gd name="connsiteX1" fmla="*/ 1286084 w 3689454"/>
              <a:gd name="connsiteY1" fmla="*/ 41918 h 2915493"/>
              <a:gd name="connsiteX2" fmla="*/ 3689454 w 3689454"/>
              <a:gd name="connsiteY2" fmla="*/ 1286533 h 2915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9454" h="2915493">
                <a:moveTo>
                  <a:pt x="0" y="2915493"/>
                </a:moveTo>
                <a:cubicBezTo>
                  <a:pt x="521923" y="2387214"/>
                  <a:pt x="717759" y="300680"/>
                  <a:pt x="1286084" y="41918"/>
                </a:cubicBezTo>
                <a:cubicBezTo>
                  <a:pt x="1854409" y="-216844"/>
                  <a:pt x="3037460" y="786915"/>
                  <a:pt x="3689454" y="1286533"/>
                </a:cubicBezTo>
              </a:path>
            </a:pathLst>
          </a:custGeom>
          <a:noFill/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Vrije vorm: vorm 2">
            <a:extLst>
              <a:ext uri="{FF2B5EF4-FFF2-40B4-BE49-F238E27FC236}">
                <a16:creationId xmlns:a16="http://schemas.microsoft.com/office/drawing/2014/main" id="{4D3FE1B6-1265-9605-DCB8-D871F4B3D301}"/>
              </a:ext>
            </a:extLst>
          </p:cNvPr>
          <p:cNvSpPr/>
          <p:nvPr/>
        </p:nvSpPr>
        <p:spPr bwMode="auto">
          <a:xfrm>
            <a:off x="3695700" y="3829050"/>
            <a:ext cx="1752600" cy="438611"/>
          </a:xfrm>
          <a:custGeom>
            <a:avLst/>
            <a:gdLst>
              <a:gd name="connsiteX0" fmla="*/ 0 w 1752600"/>
              <a:gd name="connsiteY0" fmla="*/ 0 h 438611"/>
              <a:gd name="connsiteX1" fmla="*/ 838200 w 1752600"/>
              <a:gd name="connsiteY1" fmla="*/ 438150 h 438611"/>
              <a:gd name="connsiteX2" fmla="*/ 1752600 w 1752600"/>
              <a:gd name="connsiteY2" fmla="*/ 66675 h 438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52600" h="438611">
                <a:moveTo>
                  <a:pt x="0" y="0"/>
                </a:moveTo>
                <a:cubicBezTo>
                  <a:pt x="273050" y="213519"/>
                  <a:pt x="546100" y="427038"/>
                  <a:pt x="838200" y="438150"/>
                </a:cubicBezTo>
                <a:cubicBezTo>
                  <a:pt x="1130300" y="449262"/>
                  <a:pt x="1441450" y="257968"/>
                  <a:pt x="1752600" y="66675"/>
                </a:cubicBezTo>
              </a:path>
            </a:pathLst>
          </a:custGeom>
          <a:noFill/>
          <a:ln w="38100" cap="flat" cmpd="sng" algn="ctr">
            <a:solidFill>
              <a:schemeClr val="accent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9722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FA6DF-CB2A-9F4D-0783-AFA7FC808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hoek 65">
            <a:extLst>
              <a:ext uri="{FF2B5EF4-FFF2-40B4-BE49-F238E27FC236}">
                <a16:creationId xmlns:a16="http://schemas.microsoft.com/office/drawing/2014/main" id="{CBFD024F-1316-66C0-88EB-B01BC346FCF3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5A4E63DF-2556-0BC6-5D8F-834CCBEC7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pic>
        <p:nvPicPr>
          <p:cNvPr id="1026" name="Picture 2" descr="team - De Zwarte Hond">
            <a:extLst>
              <a:ext uri="{FF2B5EF4-FFF2-40B4-BE49-F238E27FC236}">
                <a16:creationId xmlns:a16="http://schemas.microsoft.com/office/drawing/2014/main" id="{1592F809-E6C8-80AF-7F22-1A342A7CFF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88" b="96615" l="26997" r="93461">
                        <a14:foregroundMark x1="46470" y1="9592" x2="63050" y2="11285"/>
                        <a14:foregroundMark x1="59491" y1="52257" x2="56539" y2="53082"/>
                        <a14:foregroundMark x1="50289" y1="7031" x2="63744" y2="8941"/>
                        <a14:foregroundMark x1="48900" y1="70920" x2="30787" y2="95139"/>
                        <a14:foregroundMark x1="70399" y1="69878" x2="89063" y2="81120"/>
                        <a14:foregroundMark x1="86806" y1="80686" x2="87384" y2="88542"/>
                        <a14:foregroundMark x1="89063" y1="87674" x2="90336" y2="96615"/>
                        <a14:foregroundMark x1="93461" y1="95747" x2="93461" y2="96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89"/>
          <a:stretch>
            <a:fillRect/>
          </a:stretch>
        </p:blipFill>
        <p:spPr bwMode="auto">
          <a:xfrm>
            <a:off x="1901903" y="4295318"/>
            <a:ext cx="1819990" cy="149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8E759AF-71CF-83BA-1CFE-4F2A5EC209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264"/>
          <a:stretch>
            <a:fillRect/>
          </a:stretch>
        </p:blipFill>
        <p:spPr bwMode="auto">
          <a:xfrm>
            <a:off x="1669256" y="2222308"/>
            <a:ext cx="2052637" cy="175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6919B063-4B73-3994-91BE-97A34593645F}"/>
              </a:ext>
            </a:extLst>
          </p:cNvPr>
          <p:cNvSpPr txBox="1"/>
          <p:nvPr/>
        </p:nvSpPr>
        <p:spPr>
          <a:xfrm>
            <a:off x="4991100" y="2800350"/>
            <a:ext cx="4229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tx1"/>
                </a:solidFill>
              </a:rPr>
              <a:t>Esther Penders</a:t>
            </a:r>
          </a:p>
          <a:p>
            <a:r>
              <a:rPr lang="nl-NL" b="0" dirty="0">
                <a:solidFill>
                  <a:schemeClr val="tx1"/>
                </a:solidFill>
              </a:rPr>
              <a:t>Projectleider gemeente de Ronde Venen</a:t>
            </a:r>
          </a:p>
          <a:p>
            <a:r>
              <a:rPr lang="nl-NL" b="0" dirty="0">
                <a:solidFill>
                  <a:schemeClr val="tx1"/>
                </a:solidFill>
              </a:rPr>
              <a:t>e.penders@derondevenen.nl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6B16BF7-B24A-FD8F-D924-53A5A3E49E3D}"/>
              </a:ext>
            </a:extLst>
          </p:cNvPr>
          <p:cNvSpPr txBox="1"/>
          <p:nvPr/>
        </p:nvSpPr>
        <p:spPr>
          <a:xfrm>
            <a:off x="4960318" y="4504650"/>
            <a:ext cx="4229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tx1"/>
                </a:solidFill>
              </a:rPr>
              <a:t>Martijn Korendijk</a:t>
            </a:r>
          </a:p>
          <a:p>
            <a:r>
              <a:rPr lang="nl-NL" b="0" dirty="0">
                <a:solidFill>
                  <a:schemeClr val="tx1"/>
                </a:solidFill>
              </a:rPr>
              <a:t>Architect De Zwarte Hond</a:t>
            </a:r>
          </a:p>
          <a:p>
            <a:endParaRPr lang="nl-NL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743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01B8DBB-3197-C797-C90E-63820BE73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Ontwikkeling Croonstadtlaan 111 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AB18393-D580-4968-EADD-17F005BBC603}"/>
              </a:ext>
            </a:extLst>
          </p:cNvPr>
          <p:cNvSpPr/>
          <p:nvPr/>
        </p:nvSpPr>
        <p:spPr bwMode="auto">
          <a:xfrm>
            <a:off x="1102784" y="4114800"/>
            <a:ext cx="1843616" cy="571500"/>
          </a:xfrm>
          <a:prstGeom prst="rect">
            <a:avLst/>
          </a:prstGeom>
          <a:solidFill>
            <a:srgbClr val="2CB3DA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0CBE916-A12C-3B54-0255-BBB8BB24004D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CD07392-B8AA-0B0D-2F23-DAF301DBA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20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97A78-8C7F-5075-0C5A-084C481E6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hoek 65">
            <a:extLst>
              <a:ext uri="{FF2B5EF4-FFF2-40B4-BE49-F238E27FC236}">
                <a16:creationId xmlns:a16="http://schemas.microsoft.com/office/drawing/2014/main" id="{8418F883-7FEE-6D75-5F20-224E7F48814D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76C94E3D-1A1F-4631-C896-1D1924330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3B7437FC-A707-FA5B-B185-00BA01FB8056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5"/>
            <a:ext cx="10972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sz="3600" dirty="0">
                <a:solidFill>
                  <a:schemeClr val="bg1"/>
                </a:solidFill>
              </a:rPr>
              <a:t>Proces</a:t>
            </a:r>
            <a:endParaRPr lang="nl-NL" sz="3600" b="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9" name="Rectangle 40">
            <a:extLst>
              <a:ext uri="{FF2B5EF4-FFF2-40B4-BE49-F238E27FC236}">
                <a16:creationId xmlns:a16="http://schemas.microsoft.com/office/drawing/2014/main" id="{DECD2809-F1C2-135C-60F9-9F61B08FE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601593"/>
            <a:ext cx="5664045" cy="3189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400" b="0" dirty="0"/>
              <a:t>Met verhuizing van het gemeentehuis ontstaat er een kans voor herontwikkeling in het centrum van Mijdrecht</a:t>
            </a:r>
          </a:p>
          <a:p>
            <a:pPr marL="0" indent="0">
              <a:buNone/>
            </a:pPr>
            <a:endParaRPr lang="nl-NL" sz="1400" b="0" dirty="0"/>
          </a:p>
          <a:p>
            <a:r>
              <a:rPr lang="nl-NL" sz="1400" b="0" dirty="0"/>
              <a:t>Beoogd programma:</a:t>
            </a:r>
          </a:p>
          <a:p>
            <a:pPr lvl="1"/>
            <a:r>
              <a:rPr lang="nl-NL" sz="1400" b="0" dirty="0"/>
              <a:t>Circa 70 koop appartementen van 50 tot 100 m2</a:t>
            </a:r>
          </a:p>
          <a:p>
            <a:pPr lvl="1"/>
            <a:r>
              <a:rPr lang="nl-NL" sz="1400" b="0" dirty="0"/>
              <a:t>Bibliotheek met breed maatschappelijk programma</a:t>
            </a:r>
          </a:p>
          <a:p>
            <a:pPr lvl="1"/>
            <a:r>
              <a:rPr lang="nl-NL" sz="1400" b="0" dirty="0"/>
              <a:t>Servicepunt gemeente</a:t>
            </a:r>
          </a:p>
          <a:p>
            <a:pPr lvl="1"/>
            <a:r>
              <a:rPr lang="nl-NL" sz="1400" b="0" dirty="0" err="1"/>
              <a:t>Vabels</a:t>
            </a:r>
            <a:r>
              <a:rPr lang="nl-NL" sz="1400" b="0" dirty="0"/>
              <a:t> </a:t>
            </a:r>
          </a:p>
          <a:p>
            <a:pPr lvl="1"/>
            <a:endParaRPr lang="nl-NL" sz="1400" b="0" dirty="0"/>
          </a:p>
          <a:p>
            <a:pPr marL="457200" lvl="1" indent="0">
              <a:buNone/>
            </a:pPr>
            <a:endParaRPr lang="nl-NL" sz="1400" b="0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F22810B1-46FE-44F1-8FE0-387D2EAF36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215" y="2110421"/>
            <a:ext cx="5256259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0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83765-7C12-0036-B4BF-AA655B80B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AAD6079-EF8E-9D0B-2E8D-C08A9F232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9050" y="2475657"/>
            <a:ext cx="11559374" cy="3204317"/>
          </a:xfrm>
          <a:prstGeom prst="rect">
            <a:avLst/>
          </a:prstGeom>
        </p:spPr>
      </p:pic>
      <p:sp>
        <p:nvSpPr>
          <p:cNvPr id="66" name="Rechthoek 65">
            <a:extLst>
              <a:ext uri="{FF2B5EF4-FFF2-40B4-BE49-F238E27FC236}">
                <a16:creationId xmlns:a16="http://schemas.microsoft.com/office/drawing/2014/main" id="{AD0CABE8-334F-AECE-E520-59C5F4BAEC93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EBC3A73A-1607-2151-4ED7-3E935446BF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C3455285-F136-CC30-ABF1-101225CEF2E7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5"/>
            <a:ext cx="10972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sz="3600" dirty="0">
                <a:solidFill>
                  <a:schemeClr val="bg1"/>
                </a:solidFill>
              </a:rPr>
              <a:t>Proces</a:t>
            </a:r>
            <a:endParaRPr lang="nl-NL" sz="3600" b="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3F47EDF-9448-B1BB-8213-33BDA8ABF21C}"/>
              </a:ext>
            </a:extLst>
          </p:cNvPr>
          <p:cNvSpPr txBox="1"/>
          <p:nvPr/>
        </p:nvSpPr>
        <p:spPr>
          <a:xfrm>
            <a:off x="317634" y="3875684"/>
            <a:ext cx="1520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0" dirty="0">
                <a:solidFill>
                  <a:schemeClr val="tx1"/>
                </a:solidFill>
              </a:rPr>
              <a:t>Verkenning</a:t>
            </a:r>
          </a:p>
        </p:txBody>
      </p:sp>
      <p:pic>
        <p:nvPicPr>
          <p:cNvPr id="8" name="Graphic 7" descr="Vergrootglas met effen opvulling">
            <a:extLst>
              <a:ext uri="{FF2B5EF4-FFF2-40B4-BE49-F238E27FC236}">
                <a16:creationId xmlns:a16="http://schemas.microsoft.com/office/drawing/2014/main" id="{DE1BBB58-C095-22EE-C138-62D673C3BF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1929" y="3620615"/>
            <a:ext cx="914400" cy="914400"/>
          </a:xfrm>
          <a:prstGeom prst="rect">
            <a:avLst/>
          </a:prstGeom>
        </p:spPr>
      </p:pic>
      <p:pic>
        <p:nvPicPr>
          <p:cNvPr id="10" name="Graphic 9" descr="Groep mannen met effen opvulling">
            <a:extLst>
              <a:ext uri="{FF2B5EF4-FFF2-40B4-BE49-F238E27FC236}">
                <a16:creationId xmlns:a16="http://schemas.microsoft.com/office/drawing/2014/main" id="{D3E867EC-6666-CA1C-AC89-1E6CE7D9CC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06329" y="2226740"/>
            <a:ext cx="352541" cy="352541"/>
          </a:xfrm>
          <a:prstGeom prst="rect">
            <a:avLst/>
          </a:prstGeom>
        </p:spPr>
      </p:pic>
      <p:pic>
        <p:nvPicPr>
          <p:cNvPr id="12" name="Graphic 11" descr="Hamer met effen opvulling">
            <a:extLst>
              <a:ext uri="{FF2B5EF4-FFF2-40B4-BE49-F238E27FC236}">
                <a16:creationId xmlns:a16="http://schemas.microsoft.com/office/drawing/2014/main" id="{D54A9273-3172-60AC-D9B5-E6A610A67C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17904" y="2191486"/>
            <a:ext cx="387795" cy="387795"/>
          </a:xfrm>
          <a:prstGeom prst="rect">
            <a:avLst/>
          </a:prstGeom>
        </p:spPr>
      </p:pic>
      <p:pic>
        <p:nvPicPr>
          <p:cNvPr id="14" name="Graphic 13" descr="Blauwdruk silhouet">
            <a:extLst>
              <a:ext uri="{FF2B5EF4-FFF2-40B4-BE49-F238E27FC236}">
                <a16:creationId xmlns:a16="http://schemas.microsoft.com/office/drawing/2014/main" id="{9A6FE06F-7FF8-2BC4-BC32-BCF4D547F9E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56095" y="4300398"/>
            <a:ext cx="469233" cy="46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07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224CF-4272-AE51-2AB3-6D39FB6EA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211A86F5-9137-D07F-5776-51C37AB9F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523" y="2219325"/>
            <a:ext cx="5391477" cy="4127500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66" name="Rechthoek 65">
            <a:extLst>
              <a:ext uri="{FF2B5EF4-FFF2-40B4-BE49-F238E27FC236}">
                <a16:creationId xmlns:a16="http://schemas.microsoft.com/office/drawing/2014/main" id="{655C5A6B-49BF-A43B-638E-787EDA4EAA03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46D5CB9E-E90B-3572-A01F-59C145FC81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8C5011C9-59EC-75FC-5D07-23A13E9498D8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5"/>
            <a:ext cx="10972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sz="3600" dirty="0">
                <a:solidFill>
                  <a:schemeClr val="bg1"/>
                </a:solidFill>
              </a:rPr>
              <a:t>Stedenbouwkundige analyse</a:t>
            </a:r>
            <a:endParaRPr lang="nl-NL" sz="3600" b="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7" name="Rectangle 40">
            <a:extLst>
              <a:ext uri="{FF2B5EF4-FFF2-40B4-BE49-F238E27FC236}">
                <a16:creationId xmlns:a16="http://schemas.microsoft.com/office/drawing/2014/main" id="{DEE010D8-6E3F-AA44-F577-AD9A040D9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3461" y="2601593"/>
            <a:ext cx="4880947" cy="3189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nl-NL" sz="1400" b="0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FFD57AB-AABF-75D6-D991-B90D7A07E5BB}"/>
              </a:ext>
            </a:extLst>
          </p:cNvPr>
          <p:cNvSpPr txBox="1"/>
          <p:nvPr/>
        </p:nvSpPr>
        <p:spPr>
          <a:xfrm>
            <a:off x="6304620" y="2219325"/>
            <a:ext cx="5768044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0" dirty="0">
                <a:solidFill>
                  <a:srgbClr val="000000"/>
                </a:solidFill>
                <a:latin typeface="+mj-lt"/>
              </a:rPr>
              <a:t>Kansen en uitgangspunten: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0" dirty="0">
                <a:solidFill>
                  <a:srgbClr val="000000"/>
                </a:solidFill>
                <a:latin typeface="+mj-lt"/>
              </a:rPr>
              <a:t>Herontwikkeling draagt bij aan het silhouet van Mijdrecht en is een oriëntatiepunt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0" dirty="0">
                <a:solidFill>
                  <a:srgbClr val="000000"/>
                </a:solidFill>
                <a:latin typeface="+mj-lt"/>
              </a:rPr>
              <a:t>Locatie vormt voordeur van het centrum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0" dirty="0">
                <a:solidFill>
                  <a:srgbClr val="000000"/>
                </a:solidFill>
                <a:latin typeface="+mj-lt"/>
              </a:rPr>
              <a:t>Maatschappelijke plint zorgt voor interactie en levendigheid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0" dirty="0">
                <a:solidFill>
                  <a:srgbClr val="000000"/>
                </a:solidFill>
                <a:latin typeface="+mj-lt"/>
              </a:rPr>
              <a:t>Verbeteren van de doorwaadbaarheid van het centrum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0" dirty="0">
                <a:solidFill>
                  <a:srgbClr val="000000"/>
                </a:solidFill>
                <a:latin typeface="+mj-lt"/>
              </a:rPr>
              <a:t>De functies krijgen ieder een duidelijke entree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0" dirty="0">
                <a:solidFill>
                  <a:srgbClr val="000000"/>
                </a:solidFill>
                <a:latin typeface="+mj-lt"/>
              </a:rPr>
              <a:t>Het gebouw heeft twee voorkanten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0" dirty="0">
                <a:solidFill>
                  <a:srgbClr val="000000"/>
                </a:solidFill>
                <a:latin typeface="+mj-lt"/>
              </a:rPr>
              <a:t>De schaal van het gebouw past bij de omgeving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0" dirty="0">
                <a:solidFill>
                  <a:srgbClr val="000000"/>
                </a:solidFill>
                <a:latin typeface="+mj-lt"/>
              </a:rPr>
              <a:t>Hoogteaccenten zijn mogelijk, mits het geen schaduw op het Raadhuisplein werpt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0" dirty="0">
                <a:solidFill>
                  <a:srgbClr val="000000"/>
                </a:solidFill>
                <a:latin typeface="+mj-lt"/>
              </a:rPr>
              <a:t>Het Raadhuisplein behoudt zijn huidige functie en de omvang wordt indien mogelijk vergroot</a:t>
            </a:r>
          </a:p>
        </p:txBody>
      </p:sp>
    </p:spTree>
    <p:extLst>
      <p:ext uri="{BB962C8B-B14F-4D97-AF65-F5344CB8AC3E}">
        <p14:creationId xmlns:p14="http://schemas.microsoft.com/office/powerpoint/2010/main" val="769031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FD676-CEC0-5E41-ABBD-3D00F2188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hoek 65">
            <a:extLst>
              <a:ext uri="{FF2B5EF4-FFF2-40B4-BE49-F238E27FC236}">
                <a16:creationId xmlns:a16="http://schemas.microsoft.com/office/drawing/2014/main" id="{408DE2D3-B228-AC03-F801-94499BA88740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002AA675-6A3D-E25E-4FBF-8841DBC56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D46E29F-6028-E34A-A9AD-8A5D95375B0A}"/>
              </a:ext>
            </a:extLst>
          </p:cNvPr>
          <p:cNvSpPr txBox="1"/>
          <p:nvPr/>
        </p:nvSpPr>
        <p:spPr>
          <a:xfrm>
            <a:off x="7907957" y="2051700"/>
            <a:ext cx="38766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0" i="0" u="none" strike="noStrike" baseline="0" dirty="0">
                <a:solidFill>
                  <a:srgbClr val="000000"/>
                </a:solidFill>
                <a:latin typeface="+mj-lt"/>
              </a:rPr>
              <a:t>Markeert de ingang naar het raadhuisplein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0" i="0" u="none" strike="noStrike" baseline="0" dirty="0">
                <a:solidFill>
                  <a:srgbClr val="000000"/>
                </a:solidFill>
                <a:latin typeface="+mj-lt"/>
              </a:rPr>
              <a:t>Door middel van oriëntatie en ontsluiting kwalitatievere woningen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0" i="0" u="none" strike="noStrike" baseline="0" dirty="0">
                <a:solidFill>
                  <a:srgbClr val="000000"/>
                </a:solidFill>
                <a:latin typeface="+mj-lt"/>
              </a:rPr>
              <a:t>Flexibel in opzet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0" dirty="0">
                <a:solidFill>
                  <a:srgbClr val="000000"/>
                </a:solidFill>
                <a:latin typeface="+mj-lt"/>
              </a:rPr>
              <a:t>Kosten &amp; opbrengsten efficiënt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0" i="0" u="none" strike="noStrike" baseline="0" dirty="0">
                <a:solidFill>
                  <a:srgbClr val="000000"/>
                </a:solidFill>
                <a:latin typeface="+mj-lt"/>
              </a:rPr>
              <a:t>Het Raadhuisplein krijgt een nieuwe noord-zuid oriëntatie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7D7D4B4-BFF0-BA52-D48C-ACFCABBC89B6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5"/>
            <a:ext cx="10972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Verkenning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CCED434-97B5-24CA-A4CD-1D79ECCA8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68" y="2120461"/>
            <a:ext cx="7303704" cy="4089839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C2C32F85-778D-A663-B882-B294F9E09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4014" y="5344460"/>
            <a:ext cx="3682975" cy="82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02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31E15-A69A-BDC1-8918-18272759F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hoek 65">
            <a:extLst>
              <a:ext uri="{FF2B5EF4-FFF2-40B4-BE49-F238E27FC236}">
                <a16:creationId xmlns:a16="http://schemas.microsoft.com/office/drawing/2014/main" id="{73D46FC6-FB84-3EFF-1C8A-2DE20D996630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708F98D8-13E6-8F21-07AC-768791428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6C32C60C-8FBB-0F3B-4687-FE9E83C3B6A5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5"/>
            <a:ext cx="10972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Opgave</a:t>
            </a:r>
            <a:endParaRPr lang="nl-NL" b="0" dirty="0">
              <a:solidFill>
                <a:schemeClr val="bg1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E9C3DF9-968F-4FD5-DDBC-6DB634CEA1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775" b="4245"/>
          <a:stretch>
            <a:fillRect/>
          </a:stretch>
        </p:blipFill>
        <p:spPr>
          <a:xfrm>
            <a:off x="-571100" y="-318149"/>
            <a:ext cx="12770881" cy="7176149"/>
          </a:xfrm>
          <a:prstGeom prst="rect">
            <a:avLst/>
          </a:prstGeom>
        </p:spPr>
      </p:pic>
      <p:grpSp>
        <p:nvGrpSpPr>
          <p:cNvPr id="31" name="Groep 30">
            <a:extLst>
              <a:ext uri="{FF2B5EF4-FFF2-40B4-BE49-F238E27FC236}">
                <a16:creationId xmlns:a16="http://schemas.microsoft.com/office/drawing/2014/main" id="{B4F6821F-1CF7-0424-E8E1-765D156D8C62}"/>
              </a:ext>
            </a:extLst>
          </p:cNvPr>
          <p:cNvGrpSpPr/>
          <p:nvPr/>
        </p:nvGrpSpPr>
        <p:grpSpPr>
          <a:xfrm>
            <a:off x="10430130" y="-7080"/>
            <a:ext cx="1517185" cy="1184681"/>
            <a:chOff x="1784195" y="2120461"/>
            <a:chExt cx="4761572" cy="4089839"/>
          </a:xfrm>
        </p:grpSpPr>
        <p:pic>
          <p:nvPicPr>
            <p:cNvPr id="10" name="Afbeelding 9">
              <a:extLst>
                <a:ext uri="{FF2B5EF4-FFF2-40B4-BE49-F238E27FC236}">
                  <a16:creationId xmlns:a16="http://schemas.microsoft.com/office/drawing/2014/main" id="{1F059EA8-FFE2-F51B-8545-0243340DD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8851" r="15955"/>
            <a:stretch>
              <a:fillRect/>
            </a:stretch>
          </p:blipFill>
          <p:spPr>
            <a:xfrm>
              <a:off x="1784195" y="2120461"/>
              <a:ext cx="4761572" cy="4089839"/>
            </a:xfrm>
            <a:prstGeom prst="rect">
              <a:avLst/>
            </a:prstGeom>
          </p:spPr>
        </p:pic>
        <p:cxnSp>
          <p:nvCxnSpPr>
            <p:cNvPr id="14" name="Rechte verbindingslijn 13">
              <a:extLst>
                <a:ext uri="{FF2B5EF4-FFF2-40B4-BE49-F238E27FC236}">
                  <a16:creationId xmlns:a16="http://schemas.microsoft.com/office/drawing/2014/main" id="{88CC2C16-7A40-4840-1D70-454EA0D2DCBC}"/>
                </a:ext>
              </a:extLst>
            </p:cNvPr>
            <p:cNvCxnSpPr>
              <a:cxnSpLocks/>
              <a:endCxn id="27" idx="0"/>
            </p:cNvCxnSpPr>
            <p:nvPr/>
          </p:nvCxnSpPr>
          <p:spPr bwMode="auto">
            <a:xfrm flipV="1">
              <a:off x="2317016" y="2489468"/>
              <a:ext cx="900496" cy="2525294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Rechte verbindingslijn 16">
              <a:extLst>
                <a:ext uri="{FF2B5EF4-FFF2-40B4-BE49-F238E27FC236}">
                  <a16:creationId xmlns:a16="http://schemas.microsoft.com/office/drawing/2014/main" id="{05C0B5CE-FBEA-0FAF-3CAE-26965A33F48E}"/>
                </a:ext>
              </a:extLst>
            </p:cNvPr>
            <p:cNvCxnSpPr>
              <a:cxnSpLocks/>
              <a:endCxn id="27" idx="10"/>
            </p:cNvCxnSpPr>
            <p:nvPr/>
          </p:nvCxnSpPr>
          <p:spPr bwMode="auto">
            <a:xfrm flipH="1" flipV="1">
              <a:off x="3346383" y="2483319"/>
              <a:ext cx="1061988" cy="103952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22" name="Graphic 21" descr="Man met effen opvulling">
              <a:extLst>
                <a:ext uri="{FF2B5EF4-FFF2-40B4-BE49-F238E27FC236}">
                  <a16:creationId xmlns:a16="http://schemas.microsoft.com/office/drawing/2014/main" id="{AAF4B611-0D3A-7C0C-3BE6-94761E25F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81729" y="2166746"/>
              <a:ext cx="567771" cy="567771"/>
            </a:xfrm>
            <a:prstGeom prst="rect">
              <a:avLst/>
            </a:prstGeom>
          </p:spPr>
        </p:pic>
        <p:sp>
          <p:nvSpPr>
            <p:cNvPr id="27" name="Vrije vorm: vorm 26">
              <a:extLst>
                <a:ext uri="{FF2B5EF4-FFF2-40B4-BE49-F238E27FC236}">
                  <a16:creationId xmlns:a16="http://schemas.microsoft.com/office/drawing/2014/main" id="{00EC968A-B201-28D5-C311-5327D0BD39DF}"/>
                </a:ext>
              </a:extLst>
            </p:cNvPr>
            <p:cNvSpPr/>
            <p:nvPr/>
          </p:nvSpPr>
          <p:spPr bwMode="auto">
            <a:xfrm>
              <a:off x="2317872" y="2483319"/>
              <a:ext cx="2066168" cy="2643572"/>
            </a:xfrm>
            <a:custGeom>
              <a:avLst/>
              <a:gdLst>
                <a:gd name="connsiteX0" fmla="*/ 702644 w 2040556"/>
                <a:gd name="connsiteY0" fmla="*/ 67377 h 2646948"/>
                <a:gd name="connsiteX1" fmla="*/ 0 w 2040556"/>
                <a:gd name="connsiteY1" fmla="*/ 2521819 h 2646948"/>
                <a:gd name="connsiteX2" fmla="*/ 279133 w 2040556"/>
                <a:gd name="connsiteY2" fmla="*/ 2646948 h 2646948"/>
                <a:gd name="connsiteX3" fmla="*/ 404261 w 2040556"/>
                <a:gd name="connsiteY3" fmla="*/ 2310064 h 2646948"/>
                <a:gd name="connsiteX4" fmla="*/ 1549668 w 2040556"/>
                <a:gd name="connsiteY4" fmla="*/ 2627697 h 2646948"/>
                <a:gd name="connsiteX5" fmla="*/ 1540042 w 2040556"/>
                <a:gd name="connsiteY5" fmla="*/ 1963554 h 2646948"/>
                <a:gd name="connsiteX6" fmla="*/ 1790299 w 2040556"/>
                <a:gd name="connsiteY6" fmla="*/ 972152 h 2646948"/>
                <a:gd name="connsiteX7" fmla="*/ 2040556 w 2040556"/>
                <a:gd name="connsiteY7" fmla="*/ 1010653 h 2646948"/>
                <a:gd name="connsiteX8" fmla="*/ 1395663 w 2040556"/>
                <a:gd name="connsiteY8" fmla="*/ 240632 h 2646948"/>
                <a:gd name="connsiteX9" fmla="*/ 1135781 w 2040556"/>
                <a:gd name="connsiteY9" fmla="*/ 182880 h 2646948"/>
                <a:gd name="connsiteX10" fmla="*/ 1058779 w 2040556"/>
                <a:gd name="connsiteY10" fmla="*/ 19251 h 2646948"/>
                <a:gd name="connsiteX11" fmla="*/ 818148 w 2040556"/>
                <a:gd name="connsiteY11" fmla="*/ 0 h 2646948"/>
                <a:gd name="connsiteX12" fmla="*/ 702644 w 2040556"/>
                <a:gd name="connsiteY12" fmla="*/ 67377 h 2646948"/>
                <a:gd name="connsiteX0" fmla="*/ 818148 w 2040556"/>
                <a:gd name="connsiteY0" fmla="*/ 0 h 2646948"/>
                <a:gd name="connsiteX1" fmla="*/ 0 w 2040556"/>
                <a:gd name="connsiteY1" fmla="*/ 2521819 h 2646948"/>
                <a:gd name="connsiteX2" fmla="*/ 279133 w 2040556"/>
                <a:gd name="connsiteY2" fmla="*/ 2646948 h 2646948"/>
                <a:gd name="connsiteX3" fmla="*/ 404261 w 2040556"/>
                <a:gd name="connsiteY3" fmla="*/ 2310064 h 2646948"/>
                <a:gd name="connsiteX4" fmla="*/ 1549668 w 2040556"/>
                <a:gd name="connsiteY4" fmla="*/ 2627697 h 2646948"/>
                <a:gd name="connsiteX5" fmla="*/ 1540042 w 2040556"/>
                <a:gd name="connsiteY5" fmla="*/ 1963554 h 2646948"/>
                <a:gd name="connsiteX6" fmla="*/ 1790299 w 2040556"/>
                <a:gd name="connsiteY6" fmla="*/ 972152 h 2646948"/>
                <a:gd name="connsiteX7" fmla="*/ 2040556 w 2040556"/>
                <a:gd name="connsiteY7" fmla="*/ 1010653 h 2646948"/>
                <a:gd name="connsiteX8" fmla="*/ 1395663 w 2040556"/>
                <a:gd name="connsiteY8" fmla="*/ 240632 h 2646948"/>
                <a:gd name="connsiteX9" fmla="*/ 1135781 w 2040556"/>
                <a:gd name="connsiteY9" fmla="*/ 182880 h 2646948"/>
                <a:gd name="connsiteX10" fmla="*/ 1058779 w 2040556"/>
                <a:gd name="connsiteY10" fmla="*/ 19251 h 2646948"/>
                <a:gd name="connsiteX11" fmla="*/ 818148 w 2040556"/>
                <a:gd name="connsiteY11" fmla="*/ 0 h 2646948"/>
                <a:gd name="connsiteX0" fmla="*/ 868948 w 2040556"/>
                <a:gd name="connsiteY0" fmla="*/ 6149 h 2627697"/>
                <a:gd name="connsiteX1" fmla="*/ 0 w 2040556"/>
                <a:gd name="connsiteY1" fmla="*/ 2502568 h 2627697"/>
                <a:gd name="connsiteX2" fmla="*/ 279133 w 2040556"/>
                <a:gd name="connsiteY2" fmla="*/ 2627697 h 2627697"/>
                <a:gd name="connsiteX3" fmla="*/ 404261 w 2040556"/>
                <a:gd name="connsiteY3" fmla="*/ 2290813 h 2627697"/>
                <a:gd name="connsiteX4" fmla="*/ 1549668 w 2040556"/>
                <a:gd name="connsiteY4" fmla="*/ 2608446 h 2627697"/>
                <a:gd name="connsiteX5" fmla="*/ 1540042 w 2040556"/>
                <a:gd name="connsiteY5" fmla="*/ 1944303 h 2627697"/>
                <a:gd name="connsiteX6" fmla="*/ 1790299 w 2040556"/>
                <a:gd name="connsiteY6" fmla="*/ 952901 h 2627697"/>
                <a:gd name="connsiteX7" fmla="*/ 2040556 w 2040556"/>
                <a:gd name="connsiteY7" fmla="*/ 991402 h 2627697"/>
                <a:gd name="connsiteX8" fmla="*/ 1395663 w 2040556"/>
                <a:gd name="connsiteY8" fmla="*/ 221381 h 2627697"/>
                <a:gd name="connsiteX9" fmla="*/ 1135781 w 2040556"/>
                <a:gd name="connsiteY9" fmla="*/ 163629 h 2627697"/>
                <a:gd name="connsiteX10" fmla="*/ 1058779 w 2040556"/>
                <a:gd name="connsiteY10" fmla="*/ 0 h 2627697"/>
                <a:gd name="connsiteX11" fmla="*/ 868948 w 2040556"/>
                <a:gd name="connsiteY11" fmla="*/ 6149 h 2627697"/>
                <a:gd name="connsiteX0" fmla="*/ 868948 w 2040556"/>
                <a:gd name="connsiteY0" fmla="*/ 6149 h 2627697"/>
                <a:gd name="connsiteX1" fmla="*/ 0 w 2040556"/>
                <a:gd name="connsiteY1" fmla="*/ 2502568 h 2627697"/>
                <a:gd name="connsiteX2" fmla="*/ 279133 w 2040556"/>
                <a:gd name="connsiteY2" fmla="*/ 2627697 h 2627697"/>
                <a:gd name="connsiteX3" fmla="*/ 404261 w 2040556"/>
                <a:gd name="connsiteY3" fmla="*/ 2290813 h 2627697"/>
                <a:gd name="connsiteX4" fmla="*/ 1549668 w 2040556"/>
                <a:gd name="connsiteY4" fmla="*/ 2608446 h 2627697"/>
                <a:gd name="connsiteX5" fmla="*/ 1540042 w 2040556"/>
                <a:gd name="connsiteY5" fmla="*/ 1944303 h 2627697"/>
                <a:gd name="connsiteX6" fmla="*/ 1790299 w 2040556"/>
                <a:gd name="connsiteY6" fmla="*/ 952901 h 2627697"/>
                <a:gd name="connsiteX7" fmla="*/ 2040556 w 2040556"/>
                <a:gd name="connsiteY7" fmla="*/ 991402 h 2627697"/>
                <a:gd name="connsiteX8" fmla="*/ 1268663 w 2040556"/>
                <a:gd name="connsiteY8" fmla="*/ 221381 h 2627697"/>
                <a:gd name="connsiteX9" fmla="*/ 1135781 w 2040556"/>
                <a:gd name="connsiteY9" fmla="*/ 163629 h 2627697"/>
                <a:gd name="connsiteX10" fmla="*/ 1058779 w 2040556"/>
                <a:gd name="connsiteY10" fmla="*/ 0 h 2627697"/>
                <a:gd name="connsiteX11" fmla="*/ 868948 w 2040556"/>
                <a:gd name="connsiteY11" fmla="*/ 6149 h 2627697"/>
                <a:gd name="connsiteX0" fmla="*/ 868948 w 2040556"/>
                <a:gd name="connsiteY0" fmla="*/ 6149 h 2627697"/>
                <a:gd name="connsiteX1" fmla="*/ 0 w 2040556"/>
                <a:gd name="connsiteY1" fmla="*/ 2502568 h 2627697"/>
                <a:gd name="connsiteX2" fmla="*/ 279133 w 2040556"/>
                <a:gd name="connsiteY2" fmla="*/ 2627697 h 2627697"/>
                <a:gd name="connsiteX3" fmla="*/ 404261 w 2040556"/>
                <a:gd name="connsiteY3" fmla="*/ 2290813 h 2627697"/>
                <a:gd name="connsiteX4" fmla="*/ 1549668 w 2040556"/>
                <a:gd name="connsiteY4" fmla="*/ 2608446 h 2627697"/>
                <a:gd name="connsiteX5" fmla="*/ 1540042 w 2040556"/>
                <a:gd name="connsiteY5" fmla="*/ 1944303 h 2627697"/>
                <a:gd name="connsiteX6" fmla="*/ 1790299 w 2040556"/>
                <a:gd name="connsiteY6" fmla="*/ 952901 h 2627697"/>
                <a:gd name="connsiteX7" fmla="*/ 2040556 w 2040556"/>
                <a:gd name="connsiteY7" fmla="*/ 991402 h 2627697"/>
                <a:gd name="connsiteX8" fmla="*/ 1268663 w 2040556"/>
                <a:gd name="connsiteY8" fmla="*/ 221381 h 2627697"/>
                <a:gd name="connsiteX9" fmla="*/ 1145941 w 2040556"/>
                <a:gd name="connsiteY9" fmla="*/ 112829 h 2627697"/>
                <a:gd name="connsiteX10" fmla="*/ 1058779 w 2040556"/>
                <a:gd name="connsiteY10" fmla="*/ 0 h 2627697"/>
                <a:gd name="connsiteX11" fmla="*/ 868948 w 2040556"/>
                <a:gd name="connsiteY11" fmla="*/ 6149 h 2627697"/>
                <a:gd name="connsiteX0" fmla="*/ 868948 w 2040556"/>
                <a:gd name="connsiteY0" fmla="*/ 6149 h 2627697"/>
                <a:gd name="connsiteX1" fmla="*/ 0 w 2040556"/>
                <a:gd name="connsiteY1" fmla="*/ 2502568 h 2627697"/>
                <a:gd name="connsiteX2" fmla="*/ 279133 w 2040556"/>
                <a:gd name="connsiteY2" fmla="*/ 2627697 h 2627697"/>
                <a:gd name="connsiteX3" fmla="*/ 404261 w 2040556"/>
                <a:gd name="connsiteY3" fmla="*/ 2290813 h 2627697"/>
                <a:gd name="connsiteX4" fmla="*/ 1549668 w 2040556"/>
                <a:gd name="connsiteY4" fmla="*/ 2608446 h 2627697"/>
                <a:gd name="connsiteX5" fmla="*/ 1540042 w 2040556"/>
                <a:gd name="connsiteY5" fmla="*/ 1944303 h 2627697"/>
                <a:gd name="connsiteX6" fmla="*/ 1790299 w 2040556"/>
                <a:gd name="connsiteY6" fmla="*/ 952901 h 2627697"/>
                <a:gd name="connsiteX7" fmla="*/ 2040556 w 2040556"/>
                <a:gd name="connsiteY7" fmla="*/ 991402 h 2627697"/>
                <a:gd name="connsiteX8" fmla="*/ 1268663 w 2040556"/>
                <a:gd name="connsiteY8" fmla="*/ 221381 h 2627697"/>
                <a:gd name="connsiteX9" fmla="*/ 1145941 w 2040556"/>
                <a:gd name="connsiteY9" fmla="*/ 112829 h 2627697"/>
                <a:gd name="connsiteX10" fmla="*/ 997819 w 2040556"/>
                <a:gd name="connsiteY10" fmla="*/ 0 h 2627697"/>
                <a:gd name="connsiteX11" fmla="*/ 868948 w 2040556"/>
                <a:gd name="connsiteY11" fmla="*/ 6149 h 2627697"/>
                <a:gd name="connsiteX0" fmla="*/ 868948 w 2035476"/>
                <a:gd name="connsiteY0" fmla="*/ 6149 h 2627697"/>
                <a:gd name="connsiteX1" fmla="*/ 0 w 2035476"/>
                <a:gd name="connsiteY1" fmla="*/ 2502568 h 2627697"/>
                <a:gd name="connsiteX2" fmla="*/ 279133 w 2035476"/>
                <a:gd name="connsiteY2" fmla="*/ 2627697 h 2627697"/>
                <a:gd name="connsiteX3" fmla="*/ 404261 w 2035476"/>
                <a:gd name="connsiteY3" fmla="*/ 2290813 h 2627697"/>
                <a:gd name="connsiteX4" fmla="*/ 1549668 w 2035476"/>
                <a:gd name="connsiteY4" fmla="*/ 2608446 h 2627697"/>
                <a:gd name="connsiteX5" fmla="*/ 1540042 w 2035476"/>
                <a:gd name="connsiteY5" fmla="*/ 1944303 h 2627697"/>
                <a:gd name="connsiteX6" fmla="*/ 1790299 w 2035476"/>
                <a:gd name="connsiteY6" fmla="*/ 952901 h 2627697"/>
                <a:gd name="connsiteX7" fmla="*/ 2035476 w 2035476"/>
                <a:gd name="connsiteY7" fmla="*/ 1026962 h 2627697"/>
                <a:gd name="connsiteX8" fmla="*/ 1268663 w 2035476"/>
                <a:gd name="connsiteY8" fmla="*/ 221381 h 2627697"/>
                <a:gd name="connsiteX9" fmla="*/ 1145941 w 2035476"/>
                <a:gd name="connsiteY9" fmla="*/ 112829 h 2627697"/>
                <a:gd name="connsiteX10" fmla="*/ 997819 w 2035476"/>
                <a:gd name="connsiteY10" fmla="*/ 0 h 2627697"/>
                <a:gd name="connsiteX11" fmla="*/ 868948 w 2035476"/>
                <a:gd name="connsiteY11" fmla="*/ 6149 h 2627697"/>
                <a:gd name="connsiteX0" fmla="*/ 868948 w 2035476"/>
                <a:gd name="connsiteY0" fmla="*/ 6149 h 2627697"/>
                <a:gd name="connsiteX1" fmla="*/ 0 w 2035476"/>
                <a:gd name="connsiteY1" fmla="*/ 2502568 h 2627697"/>
                <a:gd name="connsiteX2" fmla="*/ 279133 w 2035476"/>
                <a:gd name="connsiteY2" fmla="*/ 2627697 h 2627697"/>
                <a:gd name="connsiteX3" fmla="*/ 404261 w 2035476"/>
                <a:gd name="connsiteY3" fmla="*/ 2290813 h 2627697"/>
                <a:gd name="connsiteX4" fmla="*/ 1549668 w 2035476"/>
                <a:gd name="connsiteY4" fmla="*/ 2608446 h 2627697"/>
                <a:gd name="connsiteX5" fmla="*/ 1540042 w 2035476"/>
                <a:gd name="connsiteY5" fmla="*/ 1944303 h 2627697"/>
                <a:gd name="connsiteX6" fmla="*/ 1790299 w 2035476"/>
                <a:gd name="connsiteY6" fmla="*/ 952901 h 2627697"/>
                <a:gd name="connsiteX7" fmla="*/ 2035476 w 2035476"/>
                <a:gd name="connsiteY7" fmla="*/ 1026962 h 2627697"/>
                <a:gd name="connsiteX8" fmla="*/ 1243263 w 2035476"/>
                <a:gd name="connsiteY8" fmla="*/ 231541 h 2627697"/>
                <a:gd name="connsiteX9" fmla="*/ 1145941 w 2035476"/>
                <a:gd name="connsiteY9" fmla="*/ 112829 h 2627697"/>
                <a:gd name="connsiteX10" fmla="*/ 997819 w 2035476"/>
                <a:gd name="connsiteY10" fmla="*/ 0 h 2627697"/>
                <a:gd name="connsiteX11" fmla="*/ 868948 w 2035476"/>
                <a:gd name="connsiteY11" fmla="*/ 6149 h 2627697"/>
                <a:gd name="connsiteX0" fmla="*/ 868948 w 2035476"/>
                <a:gd name="connsiteY0" fmla="*/ 6149 h 2627697"/>
                <a:gd name="connsiteX1" fmla="*/ 0 w 2035476"/>
                <a:gd name="connsiteY1" fmla="*/ 2502568 h 2627697"/>
                <a:gd name="connsiteX2" fmla="*/ 279133 w 2035476"/>
                <a:gd name="connsiteY2" fmla="*/ 2627697 h 2627697"/>
                <a:gd name="connsiteX3" fmla="*/ 404261 w 2035476"/>
                <a:gd name="connsiteY3" fmla="*/ 2290813 h 2627697"/>
                <a:gd name="connsiteX4" fmla="*/ 1549668 w 2035476"/>
                <a:gd name="connsiteY4" fmla="*/ 2608446 h 2627697"/>
                <a:gd name="connsiteX5" fmla="*/ 1540042 w 2035476"/>
                <a:gd name="connsiteY5" fmla="*/ 1944303 h 2627697"/>
                <a:gd name="connsiteX6" fmla="*/ 1790299 w 2035476"/>
                <a:gd name="connsiteY6" fmla="*/ 952901 h 2627697"/>
                <a:gd name="connsiteX7" fmla="*/ 2035476 w 2035476"/>
                <a:gd name="connsiteY7" fmla="*/ 1026962 h 2627697"/>
                <a:gd name="connsiteX8" fmla="*/ 1243263 w 2035476"/>
                <a:gd name="connsiteY8" fmla="*/ 231541 h 2627697"/>
                <a:gd name="connsiteX9" fmla="*/ 1120541 w 2035476"/>
                <a:gd name="connsiteY9" fmla="*/ 128069 h 2627697"/>
                <a:gd name="connsiteX10" fmla="*/ 997819 w 2035476"/>
                <a:gd name="connsiteY10" fmla="*/ 0 h 2627697"/>
                <a:gd name="connsiteX11" fmla="*/ 868948 w 2035476"/>
                <a:gd name="connsiteY11" fmla="*/ 6149 h 2627697"/>
                <a:gd name="connsiteX0" fmla="*/ 853073 w 2019601"/>
                <a:gd name="connsiteY0" fmla="*/ 6149 h 2627697"/>
                <a:gd name="connsiteX1" fmla="*/ 0 w 2019601"/>
                <a:gd name="connsiteY1" fmla="*/ 2547018 h 2627697"/>
                <a:gd name="connsiteX2" fmla="*/ 263258 w 2019601"/>
                <a:gd name="connsiteY2" fmla="*/ 2627697 h 2627697"/>
                <a:gd name="connsiteX3" fmla="*/ 388386 w 2019601"/>
                <a:gd name="connsiteY3" fmla="*/ 2290813 h 2627697"/>
                <a:gd name="connsiteX4" fmla="*/ 1533793 w 2019601"/>
                <a:gd name="connsiteY4" fmla="*/ 2608446 h 2627697"/>
                <a:gd name="connsiteX5" fmla="*/ 1524167 w 2019601"/>
                <a:gd name="connsiteY5" fmla="*/ 1944303 h 2627697"/>
                <a:gd name="connsiteX6" fmla="*/ 1774424 w 2019601"/>
                <a:gd name="connsiteY6" fmla="*/ 952901 h 2627697"/>
                <a:gd name="connsiteX7" fmla="*/ 2019601 w 2019601"/>
                <a:gd name="connsiteY7" fmla="*/ 1026962 h 2627697"/>
                <a:gd name="connsiteX8" fmla="*/ 1227388 w 2019601"/>
                <a:gd name="connsiteY8" fmla="*/ 231541 h 2627697"/>
                <a:gd name="connsiteX9" fmla="*/ 1104666 w 2019601"/>
                <a:gd name="connsiteY9" fmla="*/ 128069 h 2627697"/>
                <a:gd name="connsiteX10" fmla="*/ 981944 w 2019601"/>
                <a:gd name="connsiteY10" fmla="*/ 0 h 2627697"/>
                <a:gd name="connsiteX11" fmla="*/ 853073 w 2019601"/>
                <a:gd name="connsiteY11" fmla="*/ 6149 h 2627697"/>
                <a:gd name="connsiteX0" fmla="*/ 853073 w 2019601"/>
                <a:gd name="connsiteY0" fmla="*/ 6149 h 2643572"/>
                <a:gd name="connsiteX1" fmla="*/ 0 w 2019601"/>
                <a:gd name="connsiteY1" fmla="*/ 2547018 h 2643572"/>
                <a:gd name="connsiteX2" fmla="*/ 304533 w 2019601"/>
                <a:gd name="connsiteY2" fmla="*/ 2643572 h 2643572"/>
                <a:gd name="connsiteX3" fmla="*/ 388386 w 2019601"/>
                <a:gd name="connsiteY3" fmla="*/ 2290813 h 2643572"/>
                <a:gd name="connsiteX4" fmla="*/ 1533793 w 2019601"/>
                <a:gd name="connsiteY4" fmla="*/ 2608446 h 2643572"/>
                <a:gd name="connsiteX5" fmla="*/ 1524167 w 2019601"/>
                <a:gd name="connsiteY5" fmla="*/ 1944303 h 2643572"/>
                <a:gd name="connsiteX6" fmla="*/ 1774424 w 2019601"/>
                <a:gd name="connsiteY6" fmla="*/ 952901 h 2643572"/>
                <a:gd name="connsiteX7" fmla="*/ 2019601 w 2019601"/>
                <a:gd name="connsiteY7" fmla="*/ 1026962 h 2643572"/>
                <a:gd name="connsiteX8" fmla="*/ 1227388 w 2019601"/>
                <a:gd name="connsiteY8" fmla="*/ 231541 h 2643572"/>
                <a:gd name="connsiteX9" fmla="*/ 1104666 w 2019601"/>
                <a:gd name="connsiteY9" fmla="*/ 128069 h 2643572"/>
                <a:gd name="connsiteX10" fmla="*/ 981944 w 2019601"/>
                <a:gd name="connsiteY10" fmla="*/ 0 h 2643572"/>
                <a:gd name="connsiteX11" fmla="*/ 853073 w 2019601"/>
                <a:gd name="connsiteY11" fmla="*/ 6149 h 2643572"/>
                <a:gd name="connsiteX0" fmla="*/ 899640 w 2066168"/>
                <a:gd name="connsiteY0" fmla="*/ 6149 h 2643572"/>
                <a:gd name="connsiteX1" fmla="*/ 0 w 2066168"/>
                <a:gd name="connsiteY1" fmla="*/ 2521618 h 2643572"/>
                <a:gd name="connsiteX2" fmla="*/ 351100 w 2066168"/>
                <a:gd name="connsiteY2" fmla="*/ 2643572 h 2643572"/>
                <a:gd name="connsiteX3" fmla="*/ 434953 w 2066168"/>
                <a:gd name="connsiteY3" fmla="*/ 2290813 h 2643572"/>
                <a:gd name="connsiteX4" fmla="*/ 1580360 w 2066168"/>
                <a:gd name="connsiteY4" fmla="*/ 2608446 h 2643572"/>
                <a:gd name="connsiteX5" fmla="*/ 1570734 w 2066168"/>
                <a:gd name="connsiteY5" fmla="*/ 1944303 h 2643572"/>
                <a:gd name="connsiteX6" fmla="*/ 1820991 w 2066168"/>
                <a:gd name="connsiteY6" fmla="*/ 952901 h 2643572"/>
                <a:gd name="connsiteX7" fmla="*/ 2066168 w 2066168"/>
                <a:gd name="connsiteY7" fmla="*/ 1026962 h 2643572"/>
                <a:gd name="connsiteX8" fmla="*/ 1273955 w 2066168"/>
                <a:gd name="connsiteY8" fmla="*/ 231541 h 2643572"/>
                <a:gd name="connsiteX9" fmla="*/ 1151233 w 2066168"/>
                <a:gd name="connsiteY9" fmla="*/ 128069 h 2643572"/>
                <a:gd name="connsiteX10" fmla="*/ 1028511 w 2066168"/>
                <a:gd name="connsiteY10" fmla="*/ 0 h 2643572"/>
                <a:gd name="connsiteX11" fmla="*/ 899640 w 2066168"/>
                <a:gd name="connsiteY11" fmla="*/ 6149 h 2643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6168" h="2643572">
                  <a:moveTo>
                    <a:pt x="899640" y="6149"/>
                  </a:moveTo>
                  <a:lnTo>
                    <a:pt x="0" y="2521618"/>
                  </a:lnTo>
                  <a:lnTo>
                    <a:pt x="351100" y="2643572"/>
                  </a:lnTo>
                  <a:lnTo>
                    <a:pt x="434953" y="2290813"/>
                  </a:lnTo>
                  <a:lnTo>
                    <a:pt x="1580360" y="2608446"/>
                  </a:lnTo>
                  <a:lnTo>
                    <a:pt x="1570734" y="1944303"/>
                  </a:lnTo>
                  <a:lnTo>
                    <a:pt x="1820991" y="952901"/>
                  </a:lnTo>
                  <a:lnTo>
                    <a:pt x="2066168" y="1026962"/>
                  </a:lnTo>
                  <a:lnTo>
                    <a:pt x="1273955" y="231541"/>
                  </a:lnTo>
                  <a:lnTo>
                    <a:pt x="1151233" y="128069"/>
                  </a:lnTo>
                  <a:lnTo>
                    <a:pt x="1028511" y="0"/>
                  </a:lnTo>
                  <a:lnTo>
                    <a:pt x="899640" y="6149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196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16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5757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32CF6-F5B9-1171-9B00-B0F30F336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hoek 65">
            <a:extLst>
              <a:ext uri="{FF2B5EF4-FFF2-40B4-BE49-F238E27FC236}">
                <a16:creationId xmlns:a16="http://schemas.microsoft.com/office/drawing/2014/main" id="{85DAE643-01F9-9CD4-1AD0-4F2EF1AEAEC9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973E94C9-9B5E-CA59-1E1A-240FE9A4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2832F3B1-912E-BAED-1B1D-389C9A8F770D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5"/>
            <a:ext cx="869045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Verkenning</a:t>
            </a:r>
            <a:endParaRPr lang="nl-NL" b="0" dirty="0">
              <a:solidFill>
                <a:schemeClr val="bg1"/>
              </a:solidFill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79107C7-2DF5-5944-A55E-0B44427C7A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7188" y="1710829"/>
            <a:ext cx="6057624" cy="514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258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D26D8-042F-3735-07A2-8C98D8557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hoek 65">
            <a:extLst>
              <a:ext uri="{FF2B5EF4-FFF2-40B4-BE49-F238E27FC236}">
                <a16:creationId xmlns:a16="http://schemas.microsoft.com/office/drawing/2014/main" id="{AB461772-744B-270B-F8B9-090BDE794C34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52BF8EE3-3348-4A6E-43B0-885C6EF06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3872EF55-4ECF-8ABF-76FB-148D0663091D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5"/>
            <a:ext cx="10972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Verkenning</a:t>
            </a:r>
          </a:p>
        </p:txBody>
      </p:sp>
      <p:pic>
        <p:nvPicPr>
          <p:cNvPr id="453" name="Afbeelding 452">
            <a:extLst>
              <a:ext uri="{FF2B5EF4-FFF2-40B4-BE49-F238E27FC236}">
                <a16:creationId xmlns:a16="http://schemas.microsoft.com/office/drawing/2014/main" id="{AD8C2782-6936-C667-C0E9-5FD8B1D18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128558"/>
            <a:ext cx="10972800" cy="406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213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AEB4B-6AEC-63BD-AC06-DA6240A38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hoek 65">
            <a:extLst>
              <a:ext uri="{FF2B5EF4-FFF2-40B4-BE49-F238E27FC236}">
                <a16:creationId xmlns:a16="http://schemas.microsoft.com/office/drawing/2014/main" id="{7E7D1BDD-B1B9-16AF-9659-19E9E384B05A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ECC61065-61E4-C818-994A-E5467F079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7C8F3127-5F36-676A-951A-DF7A129AF5DA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5"/>
            <a:ext cx="10972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Verkenning</a:t>
            </a:r>
          </a:p>
        </p:txBody>
      </p:sp>
      <p:pic>
        <p:nvPicPr>
          <p:cNvPr id="454" name="Afbeelding 453">
            <a:extLst>
              <a:ext uri="{FF2B5EF4-FFF2-40B4-BE49-F238E27FC236}">
                <a16:creationId xmlns:a16="http://schemas.microsoft.com/office/drawing/2014/main" id="{42C5D266-315A-B3BC-7D3E-564351FA70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0061" y="1964862"/>
            <a:ext cx="8776594" cy="331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25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7D987-6A6A-D9A5-6A98-38ED59A3C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hoek 65">
            <a:extLst>
              <a:ext uri="{FF2B5EF4-FFF2-40B4-BE49-F238E27FC236}">
                <a16:creationId xmlns:a16="http://schemas.microsoft.com/office/drawing/2014/main" id="{721DFBE1-3CF2-11C3-198F-2EB8612FE259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F1EC4D1B-F31C-F41C-277C-A59976CD9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969020CE-0A82-E489-1549-F6CA86206A55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5"/>
            <a:ext cx="10972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Opgave</a:t>
            </a:r>
            <a:endParaRPr lang="nl-NL" b="0" dirty="0">
              <a:solidFill>
                <a:schemeClr val="bg1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EB0AE06-4E7A-2405-A320-DD5D987B94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546" b="4334"/>
          <a:stretch>
            <a:fillRect/>
          </a:stretch>
        </p:blipFill>
        <p:spPr>
          <a:xfrm>
            <a:off x="-609600" y="-325437"/>
            <a:ext cx="12801600" cy="7183437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942A1375-537D-FAF8-17EF-A302A17CBAD7}"/>
              </a:ext>
            </a:extLst>
          </p:cNvPr>
          <p:cNvGrpSpPr/>
          <p:nvPr/>
        </p:nvGrpSpPr>
        <p:grpSpPr>
          <a:xfrm>
            <a:off x="-430375" y="-118997"/>
            <a:ext cx="1517185" cy="1184681"/>
            <a:chOff x="10420505" y="5538355"/>
            <a:chExt cx="1517185" cy="1184681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80EC8101-6F2E-6EF5-20EC-312A9108E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8851" r="15955"/>
            <a:stretch>
              <a:fillRect/>
            </a:stretch>
          </p:blipFill>
          <p:spPr>
            <a:xfrm>
              <a:off x="10420505" y="5538355"/>
              <a:ext cx="1517185" cy="1184681"/>
            </a:xfrm>
            <a:prstGeom prst="rect">
              <a:avLst/>
            </a:prstGeom>
          </p:spPr>
        </p:pic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092B5E65-7DC4-7FCA-255A-268671336084}"/>
                </a:ext>
              </a:extLst>
            </p:cNvPr>
            <p:cNvCxnSpPr>
              <a:cxnSpLocks/>
              <a:stCxn id="8" idx="2"/>
            </p:cNvCxnSpPr>
            <p:nvPr/>
          </p:nvCxnSpPr>
          <p:spPr bwMode="auto">
            <a:xfrm flipV="1">
              <a:off x="10897736" y="6089650"/>
              <a:ext cx="457652" cy="551952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Rechte verbindingslijn 10">
              <a:extLst>
                <a:ext uri="{FF2B5EF4-FFF2-40B4-BE49-F238E27FC236}">
                  <a16:creationId xmlns:a16="http://schemas.microsoft.com/office/drawing/2014/main" id="{C414C1AC-4391-8CF2-814C-6C2FB7C9E75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0885368" y="5985959"/>
              <a:ext cx="67967" cy="635166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Vrije vorm: vorm 15">
              <a:extLst>
                <a:ext uri="{FF2B5EF4-FFF2-40B4-BE49-F238E27FC236}">
                  <a16:creationId xmlns:a16="http://schemas.microsoft.com/office/drawing/2014/main" id="{CD03F1AE-DAF7-D744-E935-E3090292D258}"/>
                </a:ext>
              </a:extLst>
            </p:cNvPr>
            <p:cNvSpPr/>
            <p:nvPr/>
          </p:nvSpPr>
          <p:spPr bwMode="auto">
            <a:xfrm>
              <a:off x="10890250" y="5992813"/>
              <a:ext cx="465138" cy="655638"/>
            </a:xfrm>
            <a:custGeom>
              <a:avLst/>
              <a:gdLst>
                <a:gd name="connsiteX0" fmla="*/ 0 w 463550"/>
                <a:gd name="connsiteY0" fmla="*/ 663575 h 663575"/>
                <a:gd name="connsiteX1" fmla="*/ 463550 w 463550"/>
                <a:gd name="connsiteY1" fmla="*/ 101600 h 663575"/>
                <a:gd name="connsiteX2" fmla="*/ 53975 w 463550"/>
                <a:gd name="connsiteY2" fmla="*/ 0 h 663575"/>
                <a:gd name="connsiteX3" fmla="*/ 0 w 463550"/>
                <a:gd name="connsiteY3" fmla="*/ 663575 h 663575"/>
                <a:gd name="connsiteX0" fmla="*/ 0 w 469900"/>
                <a:gd name="connsiteY0" fmla="*/ 663575 h 663575"/>
                <a:gd name="connsiteX1" fmla="*/ 469900 w 469900"/>
                <a:gd name="connsiteY1" fmla="*/ 101600 h 663575"/>
                <a:gd name="connsiteX2" fmla="*/ 60325 w 469900"/>
                <a:gd name="connsiteY2" fmla="*/ 0 h 663575"/>
                <a:gd name="connsiteX3" fmla="*/ 0 w 469900"/>
                <a:gd name="connsiteY3" fmla="*/ 663575 h 663575"/>
                <a:gd name="connsiteX0" fmla="*/ 0 w 469900"/>
                <a:gd name="connsiteY0" fmla="*/ 655638 h 655638"/>
                <a:gd name="connsiteX1" fmla="*/ 469900 w 469900"/>
                <a:gd name="connsiteY1" fmla="*/ 93663 h 655638"/>
                <a:gd name="connsiteX2" fmla="*/ 66675 w 469900"/>
                <a:gd name="connsiteY2" fmla="*/ 0 h 655638"/>
                <a:gd name="connsiteX3" fmla="*/ 0 w 469900"/>
                <a:gd name="connsiteY3" fmla="*/ 655638 h 655638"/>
                <a:gd name="connsiteX0" fmla="*/ 0 w 465138"/>
                <a:gd name="connsiteY0" fmla="*/ 655638 h 655638"/>
                <a:gd name="connsiteX1" fmla="*/ 465138 w 465138"/>
                <a:gd name="connsiteY1" fmla="*/ 96838 h 655638"/>
                <a:gd name="connsiteX2" fmla="*/ 66675 w 465138"/>
                <a:gd name="connsiteY2" fmla="*/ 0 h 655638"/>
                <a:gd name="connsiteX3" fmla="*/ 0 w 465138"/>
                <a:gd name="connsiteY3" fmla="*/ 655638 h 6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138" h="655638">
                  <a:moveTo>
                    <a:pt x="0" y="655638"/>
                  </a:moveTo>
                  <a:lnTo>
                    <a:pt x="465138" y="96838"/>
                  </a:lnTo>
                  <a:lnTo>
                    <a:pt x="66675" y="0"/>
                  </a:lnTo>
                  <a:lnTo>
                    <a:pt x="0" y="655638"/>
                  </a:lnTo>
                  <a:close/>
                </a:path>
              </a:pathLst>
            </a:custGeom>
            <a:solidFill>
              <a:srgbClr val="72BFC5">
                <a:alpha val="50196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16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8" name="Graphic 7" descr="Man met effen opvulling">
              <a:extLst>
                <a:ext uri="{FF2B5EF4-FFF2-40B4-BE49-F238E27FC236}">
                  <a16:creationId xmlns:a16="http://schemas.microsoft.com/office/drawing/2014/main" id="{221E4355-DB9E-E250-EC7E-0A54D19B80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807281" y="6477139"/>
              <a:ext cx="180910" cy="1644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4611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D39F95C8-DD6E-92AF-6746-0F39F0FB5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220" y="1819806"/>
            <a:ext cx="8909560" cy="480185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33FAF473-0225-6246-0993-7DB8E73E753A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5"/>
            <a:ext cx="10972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Verkenning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81D3F6FC-8831-D110-00C8-C73A67286058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5899578-CE43-2C8B-63D3-CF509A298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05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18F6A-9371-EFAD-2A9E-6F739A1FB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87BA8BE7-DE57-FE71-6343-ABCBFB2E1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600" y="-345994"/>
            <a:ext cx="13411200" cy="7505383"/>
          </a:xfrm>
          <a:prstGeom prst="rect">
            <a:avLst/>
          </a:prstGeom>
        </p:spPr>
      </p:pic>
      <p:grpSp>
        <p:nvGrpSpPr>
          <p:cNvPr id="12" name="Groep 11">
            <a:extLst>
              <a:ext uri="{FF2B5EF4-FFF2-40B4-BE49-F238E27FC236}">
                <a16:creationId xmlns:a16="http://schemas.microsoft.com/office/drawing/2014/main" id="{1D8187D7-811A-4E00-F77A-337F86539DA9}"/>
              </a:ext>
            </a:extLst>
          </p:cNvPr>
          <p:cNvGrpSpPr/>
          <p:nvPr/>
        </p:nvGrpSpPr>
        <p:grpSpPr>
          <a:xfrm>
            <a:off x="-419100" y="-123305"/>
            <a:ext cx="1397000" cy="1184681"/>
            <a:chOff x="10795000" y="5538355"/>
            <a:chExt cx="1397000" cy="1184681"/>
          </a:xfrm>
        </p:grpSpPr>
        <p:pic>
          <p:nvPicPr>
            <p:cNvPr id="2" name="Afbeelding 1">
              <a:extLst>
                <a:ext uri="{FF2B5EF4-FFF2-40B4-BE49-F238E27FC236}">
                  <a16:creationId xmlns:a16="http://schemas.microsoft.com/office/drawing/2014/main" id="{94678483-F8E3-A22C-8049-3C7A9259F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4944" r="5026"/>
            <a:stretch>
              <a:fillRect/>
            </a:stretch>
          </p:blipFill>
          <p:spPr>
            <a:xfrm>
              <a:off x="10795000" y="5538355"/>
              <a:ext cx="1397000" cy="1184681"/>
            </a:xfrm>
            <a:prstGeom prst="rect">
              <a:avLst/>
            </a:prstGeom>
          </p:spPr>
        </p:pic>
        <p:pic>
          <p:nvPicPr>
            <p:cNvPr id="3" name="Graphic 2" descr="Man met effen opvulling">
              <a:extLst>
                <a:ext uri="{FF2B5EF4-FFF2-40B4-BE49-F238E27FC236}">
                  <a16:creationId xmlns:a16="http://schemas.microsoft.com/office/drawing/2014/main" id="{DB7079A3-1C52-D6C4-F3C9-C4288A8E3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011090" y="5911199"/>
              <a:ext cx="180910" cy="164463"/>
            </a:xfrm>
            <a:prstGeom prst="rect">
              <a:avLst/>
            </a:prstGeom>
          </p:spPr>
        </p:pic>
        <p:cxnSp>
          <p:nvCxnSpPr>
            <p:cNvPr id="5" name="Rechte verbindingslijn 4">
              <a:extLst>
                <a:ext uri="{FF2B5EF4-FFF2-40B4-BE49-F238E27FC236}">
                  <a16:creationId xmlns:a16="http://schemas.microsoft.com/office/drawing/2014/main" id="{ED8AA843-17A4-E9C0-C655-3C3523096F37}"/>
                </a:ext>
              </a:extLst>
            </p:cNvPr>
            <p:cNvCxnSpPr>
              <a:stCxn id="3" idx="2"/>
            </p:cNvCxnSpPr>
            <p:nvPr/>
          </p:nvCxnSpPr>
          <p:spPr bwMode="auto">
            <a:xfrm flipH="1" flipV="1">
              <a:off x="11633200" y="5837767"/>
              <a:ext cx="468345" cy="23789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" name="Rechte verbindingslijn 5">
              <a:extLst>
                <a:ext uri="{FF2B5EF4-FFF2-40B4-BE49-F238E27FC236}">
                  <a16:creationId xmlns:a16="http://schemas.microsoft.com/office/drawing/2014/main" id="{766507C6-58A9-9602-4799-DD71DB364ADB}"/>
                </a:ext>
              </a:extLst>
            </p:cNvPr>
            <p:cNvCxnSpPr>
              <a:stCxn id="3" idx="2"/>
            </p:cNvCxnSpPr>
            <p:nvPr/>
          </p:nvCxnSpPr>
          <p:spPr bwMode="auto">
            <a:xfrm flipH="1">
              <a:off x="11664173" y="6075662"/>
              <a:ext cx="437372" cy="299412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B17412DB-FC8D-F819-D7C3-12AF3D4716AF}"/>
                </a:ext>
              </a:extLst>
            </p:cNvPr>
            <p:cNvSpPr/>
            <p:nvPr/>
          </p:nvSpPr>
          <p:spPr bwMode="auto">
            <a:xfrm>
              <a:off x="11595100" y="5838825"/>
              <a:ext cx="511175" cy="536575"/>
            </a:xfrm>
            <a:custGeom>
              <a:avLst/>
              <a:gdLst>
                <a:gd name="connsiteX0" fmla="*/ 511175 w 511175"/>
                <a:gd name="connsiteY0" fmla="*/ 244475 h 536575"/>
                <a:gd name="connsiteX1" fmla="*/ 34925 w 511175"/>
                <a:gd name="connsiteY1" fmla="*/ 0 h 536575"/>
                <a:gd name="connsiteX2" fmla="*/ 22225 w 511175"/>
                <a:gd name="connsiteY2" fmla="*/ 79375 h 536575"/>
                <a:gd name="connsiteX3" fmla="*/ 0 w 511175"/>
                <a:gd name="connsiteY3" fmla="*/ 187325 h 536575"/>
                <a:gd name="connsiteX4" fmla="*/ 66675 w 511175"/>
                <a:gd name="connsiteY4" fmla="*/ 536575 h 536575"/>
                <a:gd name="connsiteX5" fmla="*/ 511175 w 511175"/>
                <a:gd name="connsiteY5" fmla="*/ 244475 h 53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1175" h="536575">
                  <a:moveTo>
                    <a:pt x="511175" y="244475"/>
                  </a:moveTo>
                  <a:lnTo>
                    <a:pt x="34925" y="0"/>
                  </a:lnTo>
                  <a:lnTo>
                    <a:pt x="22225" y="79375"/>
                  </a:lnTo>
                  <a:lnTo>
                    <a:pt x="0" y="187325"/>
                  </a:lnTo>
                  <a:lnTo>
                    <a:pt x="66675" y="536575"/>
                  </a:lnTo>
                  <a:lnTo>
                    <a:pt x="511175" y="244475"/>
                  </a:lnTo>
                  <a:close/>
                </a:path>
              </a:pathLst>
            </a:custGeom>
            <a:solidFill>
              <a:srgbClr val="72BFC5">
                <a:alpha val="50196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16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0598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D02FD-4D28-14C9-91CB-2F439E1FA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hoek 65">
            <a:extLst>
              <a:ext uri="{FF2B5EF4-FFF2-40B4-BE49-F238E27FC236}">
                <a16:creationId xmlns:a16="http://schemas.microsoft.com/office/drawing/2014/main" id="{99BD9B8D-053F-C034-9651-632E154AED9B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5652D391-46E0-AADE-2EAE-7807235B6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8C5FDBDA-277C-2FC5-7044-BB3BD7D9215A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5"/>
            <a:ext cx="10972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Verkenning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4D4DE824-D367-F6D0-6989-74437541FC17}"/>
              </a:ext>
            </a:extLst>
          </p:cNvPr>
          <p:cNvGrpSpPr/>
          <p:nvPr/>
        </p:nvGrpSpPr>
        <p:grpSpPr>
          <a:xfrm>
            <a:off x="798147" y="2435739"/>
            <a:ext cx="10595706" cy="3199307"/>
            <a:chOff x="385518" y="2435739"/>
            <a:chExt cx="10595706" cy="3199307"/>
          </a:xfrm>
        </p:grpSpPr>
        <p:pic>
          <p:nvPicPr>
            <p:cNvPr id="3" name="Afbeelding 2">
              <a:extLst>
                <a:ext uri="{FF2B5EF4-FFF2-40B4-BE49-F238E27FC236}">
                  <a16:creationId xmlns:a16="http://schemas.microsoft.com/office/drawing/2014/main" id="{08588545-D77F-8D37-758B-5EB699CF0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5518" y="2435739"/>
              <a:ext cx="5087541" cy="31993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FE40A9A1-29A0-8C91-D325-7DEECBC58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5179" y="2435739"/>
              <a:ext cx="5086045" cy="319930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9" name="Tekstvak 8">
            <a:extLst>
              <a:ext uri="{FF2B5EF4-FFF2-40B4-BE49-F238E27FC236}">
                <a16:creationId xmlns:a16="http://schemas.microsoft.com/office/drawing/2014/main" id="{893346F1-B9DE-D548-4C69-A37ECF15012F}"/>
              </a:ext>
            </a:extLst>
          </p:cNvPr>
          <p:cNvSpPr txBox="1"/>
          <p:nvPr/>
        </p:nvSpPr>
        <p:spPr>
          <a:xfrm>
            <a:off x="707829" y="5671011"/>
            <a:ext cx="5268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0" dirty="0">
                <a:solidFill>
                  <a:schemeClr val="tx1"/>
                </a:solidFill>
              </a:rPr>
              <a:t>Ondergrondse parkeergarage onder gebouw – 1 parkeerplaats per appartement en fiets parkeren voor bewoners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C1F6918-88DF-ABB0-AE21-066D7C4965DD}"/>
              </a:ext>
            </a:extLst>
          </p:cNvPr>
          <p:cNvSpPr txBox="1"/>
          <p:nvPr/>
        </p:nvSpPr>
        <p:spPr>
          <a:xfrm>
            <a:off x="6294123" y="5671011"/>
            <a:ext cx="50860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b="0" dirty="0">
                <a:solidFill>
                  <a:schemeClr val="tx1"/>
                </a:solidFill>
              </a:rPr>
              <a:t>Parkeren voor bezoekers en de maatschappelijke functies op loopafstand. </a:t>
            </a:r>
          </a:p>
        </p:txBody>
      </p:sp>
    </p:spTree>
    <p:extLst>
      <p:ext uri="{BB962C8B-B14F-4D97-AF65-F5344CB8AC3E}">
        <p14:creationId xmlns:p14="http://schemas.microsoft.com/office/powerpoint/2010/main" val="3662315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6A534-C65A-4185-43DF-18A2B0279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hoek 65">
            <a:extLst>
              <a:ext uri="{FF2B5EF4-FFF2-40B4-BE49-F238E27FC236}">
                <a16:creationId xmlns:a16="http://schemas.microsoft.com/office/drawing/2014/main" id="{9BFBFBF0-C407-7483-E3C8-0B13CF2FA704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D14EB80B-8DA1-6E88-B92A-158FF7BD6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651CC52E-6D16-89B7-185A-67BBA6054D63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5"/>
            <a:ext cx="10972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Verkenning - Beeldkwaliteit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7558302-89A6-0662-DE00-C220B25774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48" y="1697414"/>
            <a:ext cx="3973465" cy="3715096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3900A83-207E-3FC6-3B52-1475224D2B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9491" y="1691504"/>
            <a:ext cx="4089055" cy="3707509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66750F49-BCE5-F2B9-C357-52878B3D2A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1224" y="1705001"/>
            <a:ext cx="1606159" cy="107850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9E451581-92B8-643D-6AA6-CCED3CDB30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2500" y="3022351"/>
            <a:ext cx="1606159" cy="1082289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54F82A82-E81B-534E-C640-F263198154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4850" y="4321072"/>
            <a:ext cx="1641460" cy="107850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F932C8A-58E1-E13E-5622-C5FE8F8B80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07800" y="1714315"/>
            <a:ext cx="1641460" cy="107850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A055AEC-C3D7-8955-AD02-A34FE0010B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14874" y="3024218"/>
            <a:ext cx="1641460" cy="1077941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90DB4834-2B51-82B1-7B65-64B8C6B31BC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14875" y="4321072"/>
            <a:ext cx="1646526" cy="1077941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6B02B668-D142-EC1E-BD13-77466FF532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4849" y="5541835"/>
            <a:ext cx="1641460" cy="108836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E770595C-304C-2636-EB2F-871CB8E24AB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18598" y="5544159"/>
            <a:ext cx="1637736" cy="1086036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EC221D47-4E23-3882-7D50-A0EEFF3DDE7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93949" y="5535843"/>
            <a:ext cx="1558012" cy="1077941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EA3BC150-7507-0626-345A-DC98A5439D4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14550" y="5535843"/>
            <a:ext cx="1558010" cy="1086036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8010C907-0E02-3306-C9D7-3C1C4AD72E2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54250" y="5544159"/>
            <a:ext cx="1558011" cy="1069625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2663EFCD-21DC-EC2E-E9D7-E2857321544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73348" y="5543938"/>
            <a:ext cx="1558012" cy="1077941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5CB6F741-3B66-EBC5-BE51-5104358223D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33649" y="5524703"/>
            <a:ext cx="1558012" cy="108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45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67907-3FEB-B7FC-FD3A-1C0422E2E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C885A16-6F28-2F51-6BF5-7C304EB50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9050" y="2475657"/>
            <a:ext cx="11559374" cy="3204317"/>
          </a:xfrm>
          <a:prstGeom prst="rect">
            <a:avLst/>
          </a:prstGeom>
        </p:spPr>
      </p:pic>
      <p:sp>
        <p:nvSpPr>
          <p:cNvPr id="66" name="Rechthoek 65">
            <a:extLst>
              <a:ext uri="{FF2B5EF4-FFF2-40B4-BE49-F238E27FC236}">
                <a16:creationId xmlns:a16="http://schemas.microsoft.com/office/drawing/2014/main" id="{847DCFF0-0D84-8DDD-9C49-5FD20C30E26E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502D8E7A-80E6-55FE-7ECD-8EF7756EEB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201CAFEB-EFCB-C49D-4456-1BB9A40C93B5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5"/>
            <a:ext cx="10972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sz="3600" dirty="0">
                <a:solidFill>
                  <a:schemeClr val="bg1"/>
                </a:solidFill>
              </a:rPr>
              <a:t>Proces</a:t>
            </a:r>
            <a:endParaRPr lang="nl-NL" sz="3600" b="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1EDA24C-89B0-8A71-351F-E236FBB48EEC}"/>
              </a:ext>
            </a:extLst>
          </p:cNvPr>
          <p:cNvSpPr txBox="1"/>
          <p:nvPr/>
        </p:nvSpPr>
        <p:spPr>
          <a:xfrm>
            <a:off x="317634" y="3875684"/>
            <a:ext cx="1520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b="0" dirty="0">
                <a:solidFill>
                  <a:schemeClr val="tx1"/>
                </a:solidFill>
              </a:rPr>
              <a:t>Verkenning</a:t>
            </a:r>
          </a:p>
        </p:txBody>
      </p:sp>
      <p:pic>
        <p:nvPicPr>
          <p:cNvPr id="8" name="Graphic 7" descr="Vergrootglas met effen opvulling">
            <a:extLst>
              <a:ext uri="{FF2B5EF4-FFF2-40B4-BE49-F238E27FC236}">
                <a16:creationId xmlns:a16="http://schemas.microsoft.com/office/drawing/2014/main" id="{DF5F8017-C28F-EAA1-9426-A7987F6C54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1929" y="3620615"/>
            <a:ext cx="914400" cy="914400"/>
          </a:xfrm>
          <a:prstGeom prst="rect">
            <a:avLst/>
          </a:prstGeom>
        </p:spPr>
      </p:pic>
      <p:pic>
        <p:nvPicPr>
          <p:cNvPr id="10" name="Graphic 9" descr="Groep mannen met effen opvulling">
            <a:extLst>
              <a:ext uri="{FF2B5EF4-FFF2-40B4-BE49-F238E27FC236}">
                <a16:creationId xmlns:a16="http://schemas.microsoft.com/office/drawing/2014/main" id="{EE5E34F8-19FB-1BBE-DA1D-6D4A2D8BFD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06329" y="2226740"/>
            <a:ext cx="352541" cy="352541"/>
          </a:xfrm>
          <a:prstGeom prst="rect">
            <a:avLst/>
          </a:prstGeom>
        </p:spPr>
      </p:pic>
      <p:pic>
        <p:nvPicPr>
          <p:cNvPr id="12" name="Graphic 11" descr="Hamer met effen opvulling">
            <a:extLst>
              <a:ext uri="{FF2B5EF4-FFF2-40B4-BE49-F238E27FC236}">
                <a16:creationId xmlns:a16="http://schemas.microsoft.com/office/drawing/2014/main" id="{B9EA1BE3-0937-4DDF-A97E-35A3135615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17904" y="2191486"/>
            <a:ext cx="387795" cy="387795"/>
          </a:xfrm>
          <a:prstGeom prst="rect">
            <a:avLst/>
          </a:prstGeom>
        </p:spPr>
      </p:pic>
      <p:pic>
        <p:nvPicPr>
          <p:cNvPr id="14" name="Graphic 13" descr="Blauwdruk silhouet">
            <a:extLst>
              <a:ext uri="{FF2B5EF4-FFF2-40B4-BE49-F238E27FC236}">
                <a16:creationId xmlns:a16="http://schemas.microsoft.com/office/drawing/2014/main" id="{76EBB9F3-E33E-FFF0-4D16-14F17DE218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56095" y="4300398"/>
            <a:ext cx="469233" cy="46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02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BA229-A615-884C-5100-5C9863D4D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DA0D489-B255-ACF3-4808-616024DC5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Gemeentehuis de Ronde Venen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A19BD4D5-EFC7-E407-5798-038AEB866C95}"/>
              </a:ext>
            </a:extLst>
          </p:cNvPr>
          <p:cNvSpPr/>
          <p:nvPr/>
        </p:nvSpPr>
        <p:spPr bwMode="auto">
          <a:xfrm>
            <a:off x="1102784" y="4120055"/>
            <a:ext cx="1503782" cy="536028"/>
          </a:xfrm>
          <a:prstGeom prst="rect">
            <a:avLst/>
          </a:prstGeom>
          <a:solidFill>
            <a:srgbClr val="2CB3DA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1F1AEFE3-BACE-A7EB-3FB3-80E09A0561EE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21945D0-438A-D880-3CF7-CC650D305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958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B81B816A-4EB1-2245-24F8-F1A5CBAA931B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4"/>
            <a:ext cx="10972800" cy="111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Ruimtelijk kader</a:t>
            </a:r>
            <a:endParaRPr lang="nl-NL" b="0" dirty="0">
              <a:solidFill>
                <a:schemeClr val="bg1"/>
              </a:solidFill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A28E932-F122-6AE7-BD8D-B2BC21032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256" y="2008257"/>
            <a:ext cx="6655488" cy="4020035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08D22261-BCDF-BF2D-571C-506755D595D1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A41DAAB-F970-A301-E364-6D83CEA9D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12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2BEDC-F791-AE35-C2FA-B6416C64C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6305BFAA-2487-D71C-CD4A-8C51B5C6BCE5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4"/>
            <a:ext cx="10972800" cy="111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Opbouw volume</a:t>
            </a:r>
            <a:endParaRPr lang="nl-NL" b="0" dirty="0">
              <a:solidFill>
                <a:schemeClr val="bg1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898567A-5BD5-CAC0-7603-860D86D71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3" y="2121758"/>
            <a:ext cx="10076033" cy="3937445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22D45C2F-5E15-6488-586E-1B79B946B01D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1849A1C-ABA1-639E-8B91-3EB22431E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73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BD86F-32ED-36D1-91C3-8F3F91C2F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7723E9B-B9BF-F7D4-8209-9DEB3D045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629" y="1723860"/>
            <a:ext cx="8530277" cy="4780391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3494CB3C-3919-75B0-1276-CE564ABC21DA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4"/>
            <a:ext cx="10972800" cy="111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dirty="0">
                <a:solidFill>
                  <a:schemeClr val="bg1"/>
                </a:solidFill>
              </a:rPr>
              <a:t>Situatietekening</a:t>
            </a:r>
            <a:endParaRPr lang="nl-NL" b="0" dirty="0">
              <a:solidFill>
                <a:schemeClr val="bg1"/>
              </a:solidFill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3382DF68-2334-F755-A837-92BCA86F55C7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F9A218A-A900-CF3C-93DD-79DEF7D6E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198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9C9E7-5EE5-A523-051A-0DE5525CD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hoek 65">
            <a:extLst>
              <a:ext uri="{FF2B5EF4-FFF2-40B4-BE49-F238E27FC236}">
                <a16:creationId xmlns:a16="http://schemas.microsoft.com/office/drawing/2014/main" id="{A70A6AF2-42A9-27BE-0BB0-127FF754D508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78B7F189-EE0D-99DE-95B0-13E650EE1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7768DD3-983E-73BD-6038-E82DBCC8C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227804"/>
            <a:ext cx="10972800" cy="1112963"/>
          </a:xfrm>
        </p:spPr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Stand van zaken ontwerp</a:t>
            </a:r>
            <a:endParaRPr lang="nl-NL" b="0" dirty="0">
              <a:solidFill>
                <a:schemeClr val="bg1"/>
              </a:solidFill>
            </a:endParaRPr>
          </a:p>
        </p:txBody>
      </p:sp>
      <p:pic>
        <p:nvPicPr>
          <p:cNvPr id="3" name="Afbeelding 2" descr="Afbeelding met hemel, buitenshuis, boom, architectuur&#10;&#10;Door AI gegenereerde inhoud is mogelijk onjuist.">
            <a:extLst>
              <a:ext uri="{FF2B5EF4-FFF2-40B4-BE49-F238E27FC236}">
                <a16:creationId xmlns:a16="http://schemas.microsoft.com/office/drawing/2014/main" id="{D035F231-FE1F-108E-D2C7-0F1B67A95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249521"/>
            <a:ext cx="12161281" cy="8107521"/>
          </a:xfrm>
          <a:prstGeom prst="rect">
            <a:avLst/>
          </a:prstGeom>
        </p:spPr>
      </p:pic>
      <p:grpSp>
        <p:nvGrpSpPr>
          <p:cNvPr id="19" name="Groep 18">
            <a:extLst>
              <a:ext uri="{FF2B5EF4-FFF2-40B4-BE49-F238E27FC236}">
                <a16:creationId xmlns:a16="http://schemas.microsoft.com/office/drawing/2014/main" id="{AC880688-EFFB-95BC-2D88-1277D8550C70}"/>
              </a:ext>
            </a:extLst>
          </p:cNvPr>
          <p:cNvGrpSpPr/>
          <p:nvPr/>
        </p:nvGrpSpPr>
        <p:grpSpPr>
          <a:xfrm>
            <a:off x="10034085" y="5510849"/>
            <a:ext cx="1856437" cy="1040355"/>
            <a:chOff x="2185194" y="1097394"/>
            <a:chExt cx="4815119" cy="2968252"/>
          </a:xfrm>
        </p:grpSpPr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F6117222-D48A-8350-233D-463BA5D5065D}"/>
                </a:ext>
              </a:extLst>
            </p:cNvPr>
            <p:cNvGrpSpPr/>
            <p:nvPr/>
          </p:nvGrpSpPr>
          <p:grpSpPr>
            <a:xfrm>
              <a:off x="2185194" y="1097394"/>
              <a:ext cx="4815119" cy="2968252"/>
              <a:chOff x="1781029" y="1876260"/>
              <a:chExt cx="8530277" cy="4780391"/>
            </a:xfrm>
          </p:grpSpPr>
          <p:pic>
            <p:nvPicPr>
              <p:cNvPr id="22" name="Afbeelding 21">
                <a:extLst>
                  <a:ext uri="{FF2B5EF4-FFF2-40B4-BE49-F238E27FC236}">
                    <a16:creationId xmlns:a16="http://schemas.microsoft.com/office/drawing/2014/main" id="{D4C86B33-DCB3-2B60-AF34-402C3F99C5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781029" y="1876260"/>
                <a:ext cx="8530277" cy="4780391"/>
              </a:xfrm>
              <a:prstGeom prst="rect">
                <a:avLst/>
              </a:prstGeom>
            </p:spPr>
          </p:pic>
          <p:cxnSp>
            <p:nvCxnSpPr>
              <p:cNvPr id="23" name="Rechte verbindingslijn 22">
                <a:extLst>
                  <a:ext uri="{FF2B5EF4-FFF2-40B4-BE49-F238E27FC236}">
                    <a16:creationId xmlns:a16="http://schemas.microsoft.com/office/drawing/2014/main" id="{8870ACE2-A7EC-41ED-01E0-CB60F5861142}"/>
                  </a:ext>
                </a:extLst>
              </p:cNvPr>
              <p:cNvCxnSpPr/>
              <p:nvPr/>
            </p:nvCxnSpPr>
            <p:spPr bwMode="auto">
              <a:xfrm flipH="1" flipV="1">
                <a:off x="2881776" y="3329645"/>
                <a:ext cx="733830" cy="140048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0C218826-0033-CFE3-325A-FA21686FD161}"/>
                  </a:ext>
                </a:extLst>
              </p:cNvPr>
              <p:cNvCxnSpPr/>
              <p:nvPr/>
            </p:nvCxnSpPr>
            <p:spPr bwMode="auto">
              <a:xfrm flipH="1">
                <a:off x="2881776" y="2387068"/>
                <a:ext cx="1916955" cy="942577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25" name="Graphic 24" descr="Man met effen opvulling">
                <a:extLst>
                  <a:ext uri="{FF2B5EF4-FFF2-40B4-BE49-F238E27FC236}">
                    <a16:creationId xmlns:a16="http://schemas.microsoft.com/office/drawing/2014/main" id="{12C4B8D4-4B3B-F728-B087-77721B536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334287" y="2702555"/>
                <a:ext cx="914404" cy="914401"/>
              </a:xfrm>
              <a:prstGeom prst="rect">
                <a:avLst/>
              </a:prstGeom>
            </p:spPr>
          </p:pic>
        </p:grpSp>
        <p:sp>
          <p:nvSpPr>
            <p:cNvPr id="21" name="Vrije vorm: vorm 20">
              <a:extLst>
                <a:ext uri="{FF2B5EF4-FFF2-40B4-BE49-F238E27FC236}">
                  <a16:creationId xmlns:a16="http://schemas.microsoft.com/office/drawing/2014/main" id="{273F9690-3FF9-0ACF-533C-C9C0BC42FC9E}"/>
                </a:ext>
              </a:extLst>
            </p:cNvPr>
            <p:cNvSpPr/>
            <p:nvPr/>
          </p:nvSpPr>
          <p:spPr bwMode="auto">
            <a:xfrm>
              <a:off x="2829827" y="1434164"/>
              <a:ext cx="1241659" cy="1395663"/>
            </a:xfrm>
            <a:custGeom>
              <a:avLst/>
              <a:gdLst>
                <a:gd name="connsiteX0" fmla="*/ 1068405 w 1241659"/>
                <a:gd name="connsiteY0" fmla="*/ 0 h 1395663"/>
                <a:gd name="connsiteX1" fmla="*/ 0 w 1241659"/>
                <a:gd name="connsiteY1" fmla="*/ 558265 h 1395663"/>
                <a:gd name="connsiteX2" fmla="*/ 385011 w 1241659"/>
                <a:gd name="connsiteY2" fmla="*/ 1395663 h 1395663"/>
                <a:gd name="connsiteX3" fmla="*/ 1020278 w 1241659"/>
                <a:gd name="connsiteY3" fmla="*/ 1068404 h 1395663"/>
                <a:gd name="connsiteX4" fmla="*/ 770021 w 1241659"/>
                <a:gd name="connsiteY4" fmla="*/ 433137 h 1395663"/>
                <a:gd name="connsiteX5" fmla="*/ 1241659 w 1241659"/>
                <a:gd name="connsiteY5" fmla="*/ 202131 h 1395663"/>
                <a:gd name="connsiteX6" fmla="*/ 1068405 w 1241659"/>
                <a:gd name="connsiteY6" fmla="*/ 0 h 1395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659" h="1395663">
                  <a:moveTo>
                    <a:pt x="1068405" y="0"/>
                  </a:moveTo>
                  <a:lnTo>
                    <a:pt x="0" y="558265"/>
                  </a:lnTo>
                  <a:lnTo>
                    <a:pt x="385011" y="1395663"/>
                  </a:lnTo>
                  <a:lnTo>
                    <a:pt x="1020278" y="1068404"/>
                  </a:lnTo>
                  <a:lnTo>
                    <a:pt x="770021" y="433137"/>
                  </a:lnTo>
                  <a:lnTo>
                    <a:pt x="1241659" y="202131"/>
                  </a:lnTo>
                  <a:lnTo>
                    <a:pt x="1068405" y="0"/>
                  </a:lnTo>
                  <a:close/>
                </a:path>
              </a:pathLst>
            </a:custGeom>
            <a:solidFill>
              <a:srgbClr val="72BFC5">
                <a:alpha val="50196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16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6005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8010A-27B3-8DD8-A53E-B34023539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hoek 65">
            <a:extLst>
              <a:ext uri="{FF2B5EF4-FFF2-40B4-BE49-F238E27FC236}">
                <a16:creationId xmlns:a16="http://schemas.microsoft.com/office/drawing/2014/main" id="{C60D7D8B-365B-3997-AB48-D272A786797A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D3A81495-6241-E8E2-2CD0-2B3BF9F21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EF25C79-BFDD-2E57-F7EC-E5F85A925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227804"/>
            <a:ext cx="10972800" cy="1112963"/>
          </a:xfrm>
        </p:spPr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Stand van zaken ontwerp</a:t>
            </a:r>
            <a:endParaRPr lang="nl-NL" b="0" dirty="0">
              <a:solidFill>
                <a:schemeClr val="bg1"/>
              </a:solidFill>
            </a:endParaRPr>
          </a:p>
        </p:txBody>
      </p:sp>
      <p:pic>
        <p:nvPicPr>
          <p:cNvPr id="6" name="Afbeelding 5" descr="Afbeelding met hemel, buitenshuis, gras, boom&#10;&#10;Door AI gegenereerde inhoud is mogelijk onjuist.">
            <a:extLst>
              <a:ext uri="{FF2B5EF4-FFF2-40B4-BE49-F238E27FC236}">
                <a16:creationId xmlns:a16="http://schemas.microsoft.com/office/drawing/2014/main" id="{6753F1A5-B99A-1657-11AD-B16AA02A6E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  <p:grpSp>
        <p:nvGrpSpPr>
          <p:cNvPr id="28" name="Groep 27">
            <a:extLst>
              <a:ext uri="{FF2B5EF4-FFF2-40B4-BE49-F238E27FC236}">
                <a16:creationId xmlns:a16="http://schemas.microsoft.com/office/drawing/2014/main" id="{9EAD6EEB-A3C4-0F35-056A-18762338F673}"/>
              </a:ext>
            </a:extLst>
          </p:cNvPr>
          <p:cNvGrpSpPr/>
          <p:nvPr/>
        </p:nvGrpSpPr>
        <p:grpSpPr>
          <a:xfrm>
            <a:off x="10026834" y="5501590"/>
            <a:ext cx="1856436" cy="1206186"/>
            <a:chOff x="1781029" y="1876260"/>
            <a:chExt cx="8530277" cy="5542392"/>
          </a:xfrm>
        </p:grpSpPr>
        <p:pic>
          <p:nvPicPr>
            <p:cNvPr id="8" name="Afbeelding 7">
              <a:extLst>
                <a:ext uri="{FF2B5EF4-FFF2-40B4-BE49-F238E27FC236}">
                  <a16:creationId xmlns:a16="http://schemas.microsoft.com/office/drawing/2014/main" id="{D6091CDC-5A34-D649-42A5-048D848E0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81029" y="1876260"/>
              <a:ext cx="8530277" cy="4780391"/>
            </a:xfrm>
            <a:prstGeom prst="rect">
              <a:avLst/>
            </a:prstGeom>
          </p:spPr>
        </p:pic>
        <p:sp>
          <p:nvSpPr>
            <p:cNvPr id="23" name="Vrije vorm: vorm 22">
              <a:extLst>
                <a:ext uri="{FF2B5EF4-FFF2-40B4-BE49-F238E27FC236}">
                  <a16:creationId xmlns:a16="http://schemas.microsoft.com/office/drawing/2014/main" id="{19FD7437-DA55-E1B5-CC31-3CF7C1C7D09F}"/>
                </a:ext>
              </a:extLst>
            </p:cNvPr>
            <p:cNvSpPr/>
            <p:nvPr/>
          </p:nvSpPr>
          <p:spPr bwMode="auto">
            <a:xfrm>
              <a:off x="2964180" y="4965700"/>
              <a:ext cx="6230620" cy="2419350"/>
            </a:xfrm>
            <a:custGeom>
              <a:avLst/>
              <a:gdLst>
                <a:gd name="connsiteX0" fmla="*/ 0 w 6718300"/>
                <a:gd name="connsiteY0" fmla="*/ 1358900 h 2552700"/>
                <a:gd name="connsiteX1" fmla="*/ 0 w 6718300"/>
                <a:gd name="connsiteY1" fmla="*/ 1257300 h 2552700"/>
                <a:gd name="connsiteX2" fmla="*/ 5105400 w 6718300"/>
                <a:gd name="connsiteY2" fmla="*/ 2552700 h 2552700"/>
                <a:gd name="connsiteX3" fmla="*/ 6718300 w 6718300"/>
                <a:gd name="connsiteY3" fmla="*/ 774700 h 2552700"/>
                <a:gd name="connsiteX4" fmla="*/ 3251200 w 6718300"/>
                <a:gd name="connsiteY4" fmla="*/ 0 h 2552700"/>
                <a:gd name="connsiteX5" fmla="*/ 25400 w 6718300"/>
                <a:gd name="connsiteY5" fmla="*/ 1295400 h 2552700"/>
                <a:gd name="connsiteX0" fmla="*/ 6350 w 6724650"/>
                <a:gd name="connsiteY0" fmla="*/ 1358900 h 2552700"/>
                <a:gd name="connsiteX1" fmla="*/ 6350 w 6724650"/>
                <a:gd name="connsiteY1" fmla="*/ 1257300 h 2552700"/>
                <a:gd name="connsiteX2" fmla="*/ 5111750 w 6724650"/>
                <a:gd name="connsiteY2" fmla="*/ 2552700 h 2552700"/>
                <a:gd name="connsiteX3" fmla="*/ 6724650 w 6724650"/>
                <a:gd name="connsiteY3" fmla="*/ 774700 h 2552700"/>
                <a:gd name="connsiteX4" fmla="*/ 3257550 w 6724650"/>
                <a:gd name="connsiteY4" fmla="*/ 0 h 2552700"/>
                <a:gd name="connsiteX5" fmla="*/ 0 w 6724650"/>
                <a:gd name="connsiteY5" fmla="*/ 1352550 h 2552700"/>
                <a:gd name="connsiteX0" fmla="*/ 6350 w 6724650"/>
                <a:gd name="connsiteY0" fmla="*/ 1358900 h 2552700"/>
                <a:gd name="connsiteX1" fmla="*/ 6350 w 6724650"/>
                <a:gd name="connsiteY1" fmla="*/ 1365250 h 2552700"/>
                <a:gd name="connsiteX2" fmla="*/ 5111750 w 6724650"/>
                <a:gd name="connsiteY2" fmla="*/ 2552700 h 2552700"/>
                <a:gd name="connsiteX3" fmla="*/ 6724650 w 6724650"/>
                <a:gd name="connsiteY3" fmla="*/ 774700 h 2552700"/>
                <a:gd name="connsiteX4" fmla="*/ 3257550 w 6724650"/>
                <a:gd name="connsiteY4" fmla="*/ 0 h 2552700"/>
                <a:gd name="connsiteX5" fmla="*/ 0 w 6724650"/>
                <a:gd name="connsiteY5" fmla="*/ 1352550 h 2552700"/>
                <a:gd name="connsiteX0" fmla="*/ 6350 w 6724650"/>
                <a:gd name="connsiteY0" fmla="*/ 1358900 h 2311400"/>
                <a:gd name="connsiteX1" fmla="*/ 6350 w 6724650"/>
                <a:gd name="connsiteY1" fmla="*/ 1365250 h 2311400"/>
                <a:gd name="connsiteX2" fmla="*/ 5010150 w 6724650"/>
                <a:gd name="connsiteY2" fmla="*/ 2311400 h 2311400"/>
                <a:gd name="connsiteX3" fmla="*/ 6724650 w 6724650"/>
                <a:gd name="connsiteY3" fmla="*/ 774700 h 2311400"/>
                <a:gd name="connsiteX4" fmla="*/ 3257550 w 6724650"/>
                <a:gd name="connsiteY4" fmla="*/ 0 h 2311400"/>
                <a:gd name="connsiteX5" fmla="*/ 0 w 6724650"/>
                <a:gd name="connsiteY5" fmla="*/ 1352550 h 2311400"/>
                <a:gd name="connsiteX0" fmla="*/ 6350 w 6724650"/>
                <a:gd name="connsiteY0" fmla="*/ 1358900 h 2546350"/>
                <a:gd name="connsiteX1" fmla="*/ 6350 w 6724650"/>
                <a:gd name="connsiteY1" fmla="*/ 1365250 h 2546350"/>
                <a:gd name="connsiteX2" fmla="*/ 5080000 w 6724650"/>
                <a:gd name="connsiteY2" fmla="*/ 2546350 h 2546350"/>
                <a:gd name="connsiteX3" fmla="*/ 6724650 w 6724650"/>
                <a:gd name="connsiteY3" fmla="*/ 774700 h 2546350"/>
                <a:gd name="connsiteX4" fmla="*/ 3257550 w 6724650"/>
                <a:gd name="connsiteY4" fmla="*/ 0 h 2546350"/>
                <a:gd name="connsiteX5" fmla="*/ 0 w 6724650"/>
                <a:gd name="connsiteY5" fmla="*/ 1352550 h 2546350"/>
                <a:gd name="connsiteX0" fmla="*/ 6350 w 6724650"/>
                <a:gd name="connsiteY0" fmla="*/ 1231900 h 2419350"/>
                <a:gd name="connsiteX1" fmla="*/ 6350 w 6724650"/>
                <a:gd name="connsiteY1" fmla="*/ 1238250 h 2419350"/>
                <a:gd name="connsiteX2" fmla="*/ 5080000 w 6724650"/>
                <a:gd name="connsiteY2" fmla="*/ 2419350 h 2419350"/>
                <a:gd name="connsiteX3" fmla="*/ 6724650 w 6724650"/>
                <a:gd name="connsiteY3" fmla="*/ 647700 h 2419350"/>
                <a:gd name="connsiteX4" fmla="*/ 3350683 w 6724650"/>
                <a:gd name="connsiteY4" fmla="*/ 0 h 2419350"/>
                <a:gd name="connsiteX5" fmla="*/ 0 w 6724650"/>
                <a:gd name="connsiteY5" fmla="*/ 1225550 h 2419350"/>
                <a:gd name="connsiteX0" fmla="*/ 0 w 6718300"/>
                <a:gd name="connsiteY0" fmla="*/ 1231900 h 2419350"/>
                <a:gd name="connsiteX1" fmla="*/ 0 w 6718300"/>
                <a:gd name="connsiteY1" fmla="*/ 1238250 h 2419350"/>
                <a:gd name="connsiteX2" fmla="*/ 5073650 w 6718300"/>
                <a:gd name="connsiteY2" fmla="*/ 2419350 h 2419350"/>
                <a:gd name="connsiteX3" fmla="*/ 6718300 w 6718300"/>
                <a:gd name="connsiteY3" fmla="*/ 647700 h 2419350"/>
                <a:gd name="connsiteX4" fmla="*/ 3344333 w 6718300"/>
                <a:gd name="connsiteY4" fmla="*/ 0 h 2419350"/>
                <a:gd name="connsiteX5" fmla="*/ 493184 w 6718300"/>
                <a:gd name="connsiteY5" fmla="*/ 1318684 h 2419350"/>
                <a:gd name="connsiteX0" fmla="*/ 0 w 6718300"/>
                <a:gd name="connsiteY0" fmla="*/ 1231900 h 2419350"/>
                <a:gd name="connsiteX1" fmla="*/ 0 w 6718300"/>
                <a:gd name="connsiteY1" fmla="*/ 1238250 h 2419350"/>
                <a:gd name="connsiteX2" fmla="*/ 5073650 w 6718300"/>
                <a:gd name="connsiteY2" fmla="*/ 2419350 h 2419350"/>
                <a:gd name="connsiteX3" fmla="*/ 6718300 w 6718300"/>
                <a:gd name="connsiteY3" fmla="*/ 647700 h 2419350"/>
                <a:gd name="connsiteX4" fmla="*/ 5372100 w 6718300"/>
                <a:gd name="connsiteY4" fmla="*/ 393700 h 2419350"/>
                <a:gd name="connsiteX5" fmla="*/ 3344333 w 6718300"/>
                <a:gd name="connsiteY5" fmla="*/ 0 h 2419350"/>
                <a:gd name="connsiteX6" fmla="*/ 493184 w 6718300"/>
                <a:gd name="connsiteY6" fmla="*/ 1318684 h 2419350"/>
                <a:gd name="connsiteX0" fmla="*/ 0 w 6718300"/>
                <a:gd name="connsiteY0" fmla="*/ 1231900 h 2419350"/>
                <a:gd name="connsiteX1" fmla="*/ 0 w 6718300"/>
                <a:gd name="connsiteY1" fmla="*/ 1238250 h 2419350"/>
                <a:gd name="connsiteX2" fmla="*/ 5073650 w 6718300"/>
                <a:gd name="connsiteY2" fmla="*/ 2419350 h 2419350"/>
                <a:gd name="connsiteX3" fmla="*/ 6718300 w 6718300"/>
                <a:gd name="connsiteY3" fmla="*/ 647700 h 2419350"/>
                <a:gd name="connsiteX4" fmla="*/ 5253566 w 6718300"/>
                <a:gd name="connsiteY4" fmla="*/ 901700 h 2419350"/>
                <a:gd name="connsiteX5" fmla="*/ 3344333 w 6718300"/>
                <a:gd name="connsiteY5" fmla="*/ 0 h 2419350"/>
                <a:gd name="connsiteX6" fmla="*/ 493184 w 6718300"/>
                <a:gd name="connsiteY6" fmla="*/ 1318684 h 2419350"/>
                <a:gd name="connsiteX0" fmla="*/ 0 w 6718300"/>
                <a:gd name="connsiteY0" fmla="*/ 1231900 h 2419350"/>
                <a:gd name="connsiteX1" fmla="*/ 0 w 6718300"/>
                <a:gd name="connsiteY1" fmla="*/ 1238250 h 2419350"/>
                <a:gd name="connsiteX2" fmla="*/ 5073650 w 6718300"/>
                <a:gd name="connsiteY2" fmla="*/ 2419350 h 2419350"/>
                <a:gd name="connsiteX3" fmla="*/ 6718300 w 6718300"/>
                <a:gd name="connsiteY3" fmla="*/ 647700 h 2419350"/>
                <a:gd name="connsiteX4" fmla="*/ 5981700 w 6718300"/>
                <a:gd name="connsiteY4" fmla="*/ 749300 h 2419350"/>
                <a:gd name="connsiteX5" fmla="*/ 5253566 w 6718300"/>
                <a:gd name="connsiteY5" fmla="*/ 901700 h 2419350"/>
                <a:gd name="connsiteX6" fmla="*/ 3344333 w 6718300"/>
                <a:gd name="connsiteY6" fmla="*/ 0 h 2419350"/>
                <a:gd name="connsiteX7" fmla="*/ 493184 w 6718300"/>
                <a:gd name="connsiteY7" fmla="*/ 1318684 h 2419350"/>
                <a:gd name="connsiteX0" fmla="*/ 0 w 6718300"/>
                <a:gd name="connsiteY0" fmla="*/ 1231900 h 2419350"/>
                <a:gd name="connsiteX1" fmla="*/ 0 w 6718300"/>
                <a:gd name="connsiteY1" fmla="*/ 1238250 h 2419350"/>
                <a:gd name="connsiteX2" fmla="*/ 5073650 w 6718300"/>
                <a:gd name="connsiteY2" fmla="*/ 2419350 h 2419350"/>
                <a:gd name="connsiteX3" fmla="*/ 6718300 w 6718300"/>
                <a:gd name="connsiteY3" fmla="*/ 647700 h 2419350"/>
                <a:gd name="connsiteX4" fmla="*/ 5549900 w 6718300"/>
                <a:gd name="connsiteY4" fmla="*/ 249767 h 2419350"/>
                <a:gd name="connsiteX5" fmla="*/ 5253566 w 6718300"/>
                <a:gd name="connsiteY5" fmla="*/ 901700 h 2419350"/>
                <a:gd name="connsiteX6" fmla="*/ 3344333 w 6718300"/>
                <a:gd name="connsiteY6" fmla="*/ 0 h 2419350"/>
                <a:gd name="connsiteX7" fmla="*/ 493184 w 6718300"/>
                <a:gd name="connsiteY7" fmla="*/ 1318684 h 2419350"/>
                <a:gd name="connsiteX0" fmla="*/ 0 w 6718300"/>
                <a:gd name="connsiteY0" fmla="*/ 1231900 h 2419350"/>
                <a:gd name="connsiteX1" fmla="*/ 497840 w 6718300"/>
                <a:gd name="connsiteY1" fmla="*/ 1339850 h 2419350"/>
                <a:gd name="connsiteX2" fmla="*/ 5073650 w 6718300"/>
                <a:gd name="connsiteY2" fmla="*/ 2419350 h 2419350"/>
                <a:gd name="connsiteX3" fmla="*/ 6718300 w 6718300"/>
                <a:gd name="connsiteY3" fmla="*/ 647700 h 2419350"/>
                <a:gd name="connsiteX4" fmla="*/ 5549900 w 6718300"/>
                <a:gd name="connsiteY4" fmla="*/ 249767 h 2419350"/>
                <a:gd name="connsiteX5" fmla="*/ 5253566 w 6718300"/>
                <a:gd name="connsiteY5" fmla="*/ 901700 h 2419350"/>
                <a:gd name="connsiteX6" fmla="*/ 3344333 w 6718300"/>
                <a:gd name="connsiteY6" fmla="*/ 0 h 2419350"/>
                <a:gd name="connsiteX7" fmla="*/ 493184 w 6718300"/>
                <a:gd name="connsiteY7" fmla="*/ 1318684 h 2419350"/>
                <a:gd name="connsiteX0" fmla="*/ 0 w 6230620"/>
                <a:gd name="connsiteY0" fmla="*/ 1318260 h 2419350"/>
                <a:gd name="connsiteX1" fmla="*/ 10160 w 6230620"/>
                <a:gd name="connsiteY1" fmla="*/ 1339850 h 2419350"/>
                <a:gd name="connsiteX2" fmla="*/ 4585970 w 6230620"/>
                <a:gd name="connsiteY2" fmla="*/ 2419350 h 2419350"/>
                <a:gd name="connsiteX3" fmla="*/ 6230620 w 6230620"/>
                <a:gd name="connsiteY3" fmla="*/ 647700 h 2419350"/>
                <a:gd name="connsiteX4" fmla="*/ 5062220 w 6230620"/>
                <a:gd name="connsiteY4" fmla="*/ 249767 h 2419350"/>
                <a:gd name="connsiteX5" fmla="*/ 4765886 w 6230620"/>
                <a:gd name="connsiteY5" fmla="*/ 901700 h 2419350"/>
                <a:gd name="connsiteX6" fmla="*/ 2856653 w 6230620"/>
                <a:gd name="connsiteY6" fmla="*/ 0 h 2419350"/>
                <a:gd name="connsiteX7" fmla="*/ 5504 w 6230620"/>
                <a:gd name="connsiteY7" fmla="*/ 1318684 h 241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30620" h="2419350">
                  <a:moveTo>
                    <a:pt x="0" y="1318260"/>
                  </a:moveTo>
                  <a:lnTo>
                    <a:pt x="10160" y="1339850"/>
                  </a:lnTo>
                  <a:lnTo>
                    <a:pt x="4585970" y="2419350"/>
                  </a:lnTo>
                  <a:lnTo>
                    <a:pt x="6230620" y="647700"/>
                  </a:lnTo>
                  <a:lnTo>
                    <a:pt x="5062220" y="249767"/>
                  </a:lnTo>
                  <a:lnTo>
                    <a:pt x="4765886" y="901700"/>
                  </a:lnTo>
                  <a:lnTo>
                    <a:pt x="2856653" y="0"/>
                  </a:lnTo>
                  <a:cubicBezTo>
                    <a:pt x="1781386" y="431800"/>
                    <a:pt x="1080771" y="886884"/>
                    <a:pt x="5504" y="1318684"/>
                  </a:cubicBezTo>
                </a:path>
              </a:pathLst>
            </a:custGeom>
            <a:solidFill>
              <a:srgbClr val="72BFC5">
                <a:alpha val="50196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16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17" name="Rechte verbindingslijn 16">
              <a:extLst>
                <a:ext uri="{FF2B5EF4-FFF2-40B4-BE49-F238E27FC236}">
                  <a16:creationId xmlns:a16="http://schemas.microsoft.com/office/drawing/2014/main" id="{6AF67B8C-56B5-3D06-10C3-4358720C2EB4}"/>
                </a:ext>
              </a:extLst>
            </p:cNvPr>
            <p:cNvCxnSpPr>
              <a:stCxn id="23" idx="2"/>
              <a:endCxn id="23" idx="7"/>
            </p:cNvCxnSpPr>
            <p:nvPr/>
          </p:nvCxnSpPr>
          <p:spPr bwMode="auto">
            <a:xfrm flipH="1" flipV="1">
              <a:off x="2969684" y="6284384"/>
              <a:ext cx="4580466" cy="1100666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Rechte verbindingslijn 17">
              <a:extLst>
                <a:ext uri="{FF2B5EF4-FFF2-40B4-BE49-F238E27FC236}">
                  <a16:creationId xmlns:a16="http://schemas.microsoft.com/office/drawing/2014/main" id="{A1D4D630-2A2F-6FB4-B88D-2A1EE5AC343C}"/>
                </a:ext>
              </a:extLst>
            </p:cNvPr>
            <p:cNvCxnSpPr>
              <a:stCxn id="23" idx="2"/>
            </p:cNvCxnSpPr>
            <p:nvPr/>
          </p:nvCxnSpPr>
          <p:spPr bwMode="auto">
            <a:xfrm flipV="1">
              <a:off x="7550150" y="5613400"/>
              <a:ext cx="1644650" cy="177165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5" name="Graphic 14" descr="Man met effen opvulling">
              <a:extLst>
                <a:ext uri="{FF2B5EF4-FFF2-40B4-BE49-F238E27FC236}">
                  <a16:creationId xmlns:a16="http://schemas.microsoft.com/office/drawing/2014/main" id="{8B9AE719-E674-F4BC-E6EA-A4B8F18AD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070867" y="6504251"/>
              <a:ext cx="914404" cy="9144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7159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1B73B-B2E2-2924-39E3-9FFE8C46E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hoek 65">
            <a:extLst>
              <a:ext uri="{FF2B5EF4-FFF2-40B4-BE49-F238E27FC236}">
                <a16:creationId xmlns:a16="http://schemas.microsoft.com/office/drawing/2014/main" id="{3D17079F-C1C3-F7E3-AE35-D46AFCBDE4C1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3871F951-BBC8-8693-EF33-849DC1384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E787E8F-0C1A-2F9B-88BE-40068ECBB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227804"/>
            <a:ext cx="10972800" cy="1112963"/>
          </a:xfrm>
        </p:spPr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Stand van zaken ontwerp</a:t>
            </a:r>
            <a:endParaRPr lang="nl-NL" b="0" dirty="0">
              <a:solidFill>
                <a:schemeClr val="bg1"/>
              </a:solidFill>
            </a:endParaRPr>
          </a:p>
        </p:txBody>
      </p:sp>
      <p:pic>
        <p:nvPicPr>
          <p:cNvPr id="4" name="Afbeelding 3" descr="Afbeelding met gebouw, plafond, kleding, lobby&#10;&#10;Door AI gegenereerde inhoud is mogelijk onjuist.">
            <a:extLst>
              <a:ext uri="{FF2B5EF4-FFF2-40B4-BE49-F238E27FC236}">
                <a16:creationId xmlns:a16="http://schemas.microsoft.com/office/drawing/2014/main" id="{B8984C4F-6F0F-5E85-726B-B1B108F6E9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21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AA95D-4A95-3346-ED56-4CDE07986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hthoek 65">
            <a:extLst>
              <a:ext uri="{FF2B5EF4-FFF2-40B4-BE49-F238E27FC236}">
                <a16:creationId xmlns:a16="http://schemas.microsoft.com/office/drawing/2014/main" id="{423C7D92-A654-33F5-5F7F-73302E6173BD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DBCD826F-64A0-72E0-B527-4E1349CD4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32FC03AF-7FF9-B8F7-BF46-14FB3CAC961E}"/>
              </a:ext>
            </a:extLst>
          </p:cNvPr>
          <p:cNvSpPr txBox="1">
            <a:spLocks/>
          </p:cNvSpPr>
          <p:nvPr/>
        </p:nvSpPr>
        <p:spPr bwMode="auto">
          <a:xfrm>
            <a:off x="407368" y="227805"/>
            <a:ext cx="109728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00979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9790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sz="3600" dirty="0">
                <a:solidFill>
                  <a:schemeClr val="bg1"/>
                </a:solidFill>
              </a:rPr>
              <a:t>Proces</a:t>
            </a:r>
            <a:endParaRPr lang="nl-NL" sz="3600" b="0" dirty="0">
              <a:solidFill>
                <a:schemeClr val="bg1"/>
              </a:solidFill>
              <a:cs typeface="Arial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80DA47D-8F03-F618-EC65-E06E9C8E00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1136" y="2191486"/>
            <a:ext cx="11049000" cy="3790950"/>
          </a:xfrm>
          <a:prstGeom prst="rect">
            <a:avLst/>
          </a:prstGeom>
        </p:spPr>
      </p:pic>
      <p:sp>
        <p:nvSpPr>
          <p:cNvPr id="7" name="Pijl: vijfhoek 6">
            <a:extLst>
              <a:ext uri="{FF2B5EF4-FFF2-40B4-BE49-F238E27FC236}">
                <a16:creationId xmlns:a16="http://schemas.microsoft.com/office/drawing/2014/main" id="{D22BDE9E-07A6-0E56-C84A-875827EA4043}"/>
              </a:ext>
            </a:extLst>
          </p:cNvPr>
          <p:cNvSpPr/>
          <p:nvPr/>
        </p:nvSpPr>
        <p:spPr bwMode="auto">
          <a:xfrm>
            <a:off x="0" y="3828121"/>
            <a:ext cx="4406900" cy="289931"/>
          </a:xfrm>
          <a:prstGeom prst="homePlate">
            <a:avLst/>
          </a:prstGeom>
          <a:solidFill>
            <a:srgbClr val="FFFFFF">
              <a:alpha val="50196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3519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>
            <a:extLst>
              <a:ext uri="{FF2B5EF4-FFF2-40B4-BE49-F238E27FC236}">
                <a16:creationId xmlns:a16="http://schemas.microsoft.com/office/drawing/2014/main" id="{9EA89261-1022-34B1-CBF9-C1D180AE42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02783" y="4581525"/>
            <a:ext cx="10354111" cy="1295400"/>
          </a:xfrm>
        </p:spPr>
        <p:txBody>
          <a:bodyPr/>
          <a:lstStyle/>
          <a:p>
            <a:r>
              <a:rPr lang="nl-NL" altLang="nl-NL" sz="2400" dirty="0"/>
              <a:t>Informatiebijeenkomst</a:t>
            </a:r>
          </a:p>
        </p:txBody>
      </p:sp>
      <p:sp>
        <p:nvSpPr>
          <p:cNvPr id="771076" name="Text Box 4">
            <a:extLst>
              <a:ext uri="{FF2B5EF4-FFF2-40B4-BE49-F238E27FC236}">
                <a16:creationId xmlns:a16="http://schemas.microsoft.com/office/drawing/2014/main" id="{5F5DFD0C-925E-C1A4-ADAC-9625343F1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500" y="6308725"/>
            <a:ext cx="2736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nl-NL" altLang="nl-NL" dirty="0"/>
              <a:t>30 juni 2025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3F673243-0144-AC46-E631-B2320F4D8592}"/>
              </a:ext>
            </a:extLst>
          </p:cNvPr>
          <p:cNvSpPr/>
          <p:nvPr/>
        </p:nvSpPr>
        <p:spPr bwMode="auto">
          <a:xfrm>
            <a:off x="6816080" y="0"/>
            <a:ext cx="5256584" cy="1484784"/>
          </a:xfrm>
          <a:prstGeom prst="rect">
            <a:avLst/>
          </a:prstGeom>
          <a:solidFill>
            <a:srgbClr val="5BC4BE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6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3E51D94-27D8-DF6B-6666-E73944C32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840" y="150224"/>
            <a:ext cx="2784441" cy="119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680425"/>
      </p:ext>
    </p:extLst>
  </p:cSld>
  <p:clrMapOvr>
    <a:masterClrMapping/>
  </p:clrMapOvr>
</p:sld>
</file>

<file path=ppt/theme/theme1.xml><?xml version="1.0" encoding="utf-8"?>
<a:theme xmlns:a="http://schemas.openxmlformats.org/drawingml/2006/main" name="15_TitelpaginaDRV">
  <a:themeElements>
    <a:clrScheme name="15_TitelpaginaD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5_TitelpaginaD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16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16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5_TitelpaginaD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TitelpaginaD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TitelpaginaD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TitelpaginaD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TitelpaginaD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TitelpaginaD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TitelpaginaD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TitelpaginaD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TitelpaginaD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TitelpaginaD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TitelpaginaD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5_TitelpaginaD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e DRV_Over De Ronde Venen  -  Compatibiliteitsmodus" id="{31C6D983-DFB0-4807-8C33-807487659968}" vid="{78A98730-A491-4AA0-9B5E-941834B81007}"/>
    </a:ext>
  </a:extLst>
</a:theme>
</file>

<file path=ppt/theme/theme2.xml><?xml version="1.0" encoding="utf-8"?>
<a:theme xmlns:a="http://schemas.openxmlformats.org/drawingml/2006/main" name="6_Standaardontwerp">
  <a:themeElements>
    <a:clrScheme name="6_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Standaardontwer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16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16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6_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e DRV_Over De Ronde Venen  -  Compatibiliteitsmodus" id="{31C6D983-DFB0-4807-8C33-807487659968}" vid="{98B20241-33C2-45CE-BF48-251B71782BB9}"/>
    </a:ext>
  </a:extLst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129A7B1F71DA4B8E455328E1FC4112" ma:contentTypeVersion="18" ma:contentTypeDescription="Een nieuw document maken." ma:contentTypeScope="" ma:versionID="ac0ae2a045697482e8dbff667a264cab">
  <xsd:schema xmlns:xsd="http://www.w3.org/2001/XMLSchema" xmlns:xs="http://www.w3.org/2001/XMLSchema" xmlns:p="http://schemas.microsoft.com/office/2006/metadata/properties" xmlns:ns1="http://schemas.microsoft.com/sharepoint/v3" xmlns:ns2="921a863f-2158-4960-a699-56acc36deae6" xmlns:ns3="004c5db0-6f47-456e-af84-a6f8b68469f5" targetNamespace="http://schemas.microsoft.com/office/2006/metadata/properties" ma:root="true" ma:fieldsID="4c3d9a27895373ecc5827171d9a946a7" ns1:_="" ns2:_="" ns3:_="">
    <xsd:import namespace="http://schemas.microsoft.com/sharepoint/v3"/>
    <xsd:import namespace="921a863f-2158-4960-a699-56acc36deae6"/>
    <xsd:import namespace="004c5db0-6f47-456e-af84-a6f8b68469f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2:SharedWithUsers" minOccurs="0"/>
                <xsd:element ref="ns2:SharedWithDetails" minOccurs="0"/>
                <xsd:element ref="ns3:MediaServiceSearchProperties" minOccurs="0"/>
                <xsd:element ref="ns1:_ip_UnifiedCompliancePolicyProperties" minOccurs="0"/>
                <xsd:element ref="ns1:_ip_UnifiedCompliancePolicyUIAc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Eigenschappen van het geïntegreerd beleid voor naleving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Actie van de gebruikersinterface van het geïntegreerd beleid voor naleving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1a863f-2158-4960-a699-56acc36deae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aarde van de document-id" ma:description="De waarde van de document-id die aan dit item is toegewezen." ma:indexed="true" ma:internalName="_dlc_DocId" ma:readOnly="true">
      <xsd:simpleType>
        <xsd:restriction base="dms:Text"/>
      </xsd:simpleType>
    </xsd:element>
    <xsd:element name="_dlc_DocIdUrl" ma:index="9" nillable="true" ma:displayName="Document-id" ma:description="Permanente koppeling naar dit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041a2edf-2520-4747-bdca-0eaa2b7378ca}" ma:internalName="TaxCatchAll" ma:showField="CatchAllData" ma:web="921a863f-2158-4960-a699-56acc36dea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4c5db0-6f47-456e-af84-a6f8b68469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016ff5da-4fde-4543-9aee-7bf5f3f886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21a863f-2158-4960-a699-56acc36deae6" xsi:nil="true"/>
    <lcf76f155ced4ddcb4097134ff3c332f xmlns="004c5db0-6f47-456e-af84-a6f8b68469f5">
      <Terms xmlns="http://schemas.microsoft.com/office/infopath/2007/PartnerControls"/>
    </lcf76f155ced4ddcb4097134ff3c332f>
    <_dlc_DocId xmlns="921a863f-2158-4960-a699-56acc36deae6">HRSSK3YWNC4Z-862701752-159927</_dlc_DocId>
    <_dlc_DocIdUrl xmlns="921a863f-2158-4960-a699-56acc36deae6">
      <Url>https://rysebv.sharepoint.com/sites/BU/_layouts/15/DocIdRedir.aspx?ID=HRSSK3YWNC4Z-862701752-159927</Url>
      <Description>HRSSK3YWNC4Z-862701752-159927</Description>
    </_dlc_DocIdUrl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5215871F-4D66-4264-A030-F5D6EB7499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21a863f-2158-4960-a699-56acc36deae6"/>
    <ds:schemaRef ds:uri="004c5db0-6f47-456e-af84-a6f8b68469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DAACFA-73AF-4767-A53A-80EA3DEF93EF}">
  <ds:schemaRefs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004c5db0-6f47-456e-af84-a6f8b68469f5"/>
    <ds:schemaRef ds:uri="921a863f-2158-4960-a699-56acc36deae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24694F2-2151-4502-9530-12CFDD3477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BF56A9F-4104-4FE7-9BA0-A1FE352E3752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 DRV_Over De Ronde Venen</Template>
  <TotalTime>3736</TotalTime>
  <Words>289</Words>
  <Application>Microsoft Office PowerPoint</Application>
  <PresentationFormat>Breedbeeld</PresentationFormat>
  <Paragraphs>87</Paragraphs>
  <Slides>29</Slides>
  <Notes>20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29</vt:i4>
      </vt:variant>
    </vt:vector>
  </HeadingPairs>
  <TitlesOfParts>
    <vt:vector size="32" baseType="lpstr">
      <vt:lpstr>Arial</vt:lpstr>
      <vt:lpstr>15_TitelpaginaDRV</vt:lpstr>
      <vt:lpstr>6_Standaardontwerp</vt:lpstr>
      <vt:lpstr>Informatiebijeenkomst</vt:lpstr>
      <vt:lpstr>Programma</vt:lpstr>
      <vt:lpstr>PowerPoint-presentatie</vt:lpstr>
      <vt:lpstr>PowerPoint-presentatie</vt:lpstr>
      <vt:lpstr>PowerPoint-presentatie</vt:lpstr>
      <vt:lpstr>Ontwikkeling Croonstadtlaan 111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Gemeentehuis de Ronde Venen</vt:lpstr>
      <vt:lpstr>PowerPoint-presentatie</vt:lpstr>
      <vt:lpstr>PowerPoint-presentatie</vt:lpstr>
      <vt:lpstr>PowerPoint-presentatie</vt:lpstr>
      <vt:lpstr>Stand van zaken ontwerp</vt:lpstr>
      <vt:lpstr>Stand van zaken ontwerp</vt:lpstr>
      <vt:lpstr>Stand van zaken ontwerp</vt:lpstr>
      <vt:lpstr>PowerPoint-presentatie</vt:lpstr>
      <vt:lpstr>Informatiebijeenkomst</vt:lpstr>
    </vt:vector>
  </TitlesOfParts>
  <Company>Gemeente de Ronde Venen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Ruben Groot</dc:creator>
  <cp:lastModifiedBy>Esther Penders | RYSE</cp:lastModifiedBy>
  <cp:revision>29</cp:revision>
  <dcterms:created xsi:type="dcterms:W3CDTF">2023-09-06T10:43:58Z</dcterms:created>
  <dcterms:modified xsi:type="dcterms:W3CDTF">2025-06-30T14:55:43Z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0x01010038129A7B1F71DA4B8E455328E1FC4112</vt:lpwstr>
  </property>
  <property fmtid="{D5CDD505-2E9C-101B-9397-08002B2CF9AE}" pid="3" name="MediaServiceImageTags">
    <vt:lpwstr/>
  </property>
  <property fmtid="{D5CDD505-2E9C-101B-9397-08002B2CF9AE}" pid="4" name="_dlc_DocIdItemGuid">
    <vt:lpwstr>f56eb99f-ea7f-4ee0-9056-5014b9aec236</vt:lpwstr>
  </property>
</Properties>
</file>